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5143500" cx="9144000"/>
  <p:notesSz cx="6858000" cy="9144000"/>
  <p:embeddedFontLst>
    <p:embeddedFont>
      <p:font typeface="Nunito"/>
      <p:regular r:id="rId30"/>
      <p:bold r:id="rId31"/>
      <p:italic r:id="rId32"/>
      <p:boldItalic r:id="rId33"/>
    </p:embeddedFont>
    <p:embeddedFont>
      <p:font typeface="Maven Pro"/>
      <p:regular r:id="rId34"/>
      <p:bold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0B1702D-E065-4894-96ED-5ABD68514B39}">
  <a:tblStyle styleId="{F0B1702D-E065-4894-96ED-5ABD68514B39}"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Nunito-bold.fntdata"/><Relationship Id="rId30" Type="http://schemas.openxmlformats.org/officeDocument/2006/relationships/font" Target="fonts/Nunito-regular.fntdata"/><Relationship Id="rId11" Type="http://schemas.openxmlformats.org/officeDocument/2006/relationships/slide" Target="slides/slide5.xml"/><Relationship Id="rId33" Type="http://schemas.openxmlformats.org/officeDocument/2006/relationships/font" Target="fonts/Nunito-boldItalic.fntdata"/><Relationship Id="rId10" Type="http://schemas.openxmlformats.org/officeDocument/2006/relationships/slide" Target="slides/slide4.xml"/><Relationship Id="rId32" Type="http://schemas.openxmlformats.org/officeDocument/2006/relationships/font" Target="fonts/Nunito-italic.fntdata"/><Relationship Id="rId13" Type="http://schemas.openxmlformats.org/officeDocument/2006/relationships/slide" Target="slides/slide7.xml"/><Relationship Id="rId35" Type="http://schemas.openxmlformats.org/officeDocument/2006/relationships/font" Target="fonts/MavenPro-bold.fntdata"/><Relationship Id="rId12" Type="http://schemas.openxmlformats.org/officeDocument/2006/relationships/slide" Target="slides/slide6.xml"/><Relationship Id="rId34" Type="http://schemas.openxmlformats.org/officeDocument/2006/relationships/font" Target="fonts/MavenPro-regular.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32f07902cf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232f07902cf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32f07902cf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232f07902c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32f5a589ac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232f5a589ac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40f302a998_0_3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40f302a998_0_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232f5a589a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232f5a589a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40f302a998_0_4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240f302a998_0_4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32f5a589ac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232f5a589ac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40f302a998_0_4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240f302a998_0_4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32f07902c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232f07902c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240f302a998_0_4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240f302a998_0_4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2b568b634f_0_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2b568b634f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32f07902cf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232f07902c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32f5a589ac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232f5a589ac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40f302a998_0_4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240f302a998_0_4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240f302a998_0_4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240f302a998_0_4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2b568b634f_0_8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2b568b634f_0_8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330279e540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330279e540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09d72c7192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09d72c7192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2b568b634f_0_8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2b568b634f_0_8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2c0e065b09_1_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22c0e065b09_1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40f302a998_0_4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240f302a998_0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09d72c719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209d72c719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6FA8DC"/>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9" name="Google Shape;29;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30" name="Google Shape;30;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31" name="Google Shape;31;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8" name="Shape 218"/>
        <p:cNvGrpSpPr/>
        <p:nvPr/>
      </p:nvGrpSpPr>
      <p:grpSpPr>
        <a:xfrm>
          <a:off x="0" y="0"/>
          <a:ext cx="0" cy="0"/>
          <a:chOff x="0" y="0"/>
          <a:chExt cx="0" cy="0"/>
        </a:xfrm>
      </p:grpSpPr>
      <p:sp>
        <p:nvSpPr>
          <p:cNvPr id="219" name="Google Shape;219;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2" name="Shape 32"/>
        <p:cNvGrpSpPr/>
        <p:nvPr/>
      </p:nvGrpSpPr>
      <p:grpSpPr>
        <a:xfrm>
          <a:off x="0" y="0"/>
          <a:ext cx="0" cy="0"/>
          <a:chOff x="0" y="0"/>
          <a:chExt cx="0" cy="0"/>
        </a:xfrm>
      </p:grpSpPr>
      <p:sp>
        <p:nvSpPr>
          <p:cNvPr id="33" name="Google Shape;33;p3"/>
          <p:cNvSpPr/>
          <p:nvPr/>
        </p:nvSpPr>
        <p:spPr>
          <a:xfrm rot="-5400000">
            <a:off x="828601" y="501994"/>
            <a:ext cx="594055" cy="594055"/>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D966"/>
              </a:solidFill>
            </a:endParaRPr>
          </a:p>
        </p:txBody>
      </p:sp>
      <p:sp>
        <p:nvSpPr>
          <p:cNvPr id="34" name="Google Shape;34;p3"/>
          <p:cNvSpPr/>
          <p:nvPr/>
        </p:nvSpPr>
        <p:spPr>
          <a:xfrm rot="-5400000">
            <a:off x="625966" y="299376"/>
            <a:ext cx="999312" cy="999312"/>
          </a:xfrm>
          <a:prstGeom prst="pie">
            <a:avLst>
              <a:gd fmla="val 10792838" name="adj1"/>
              <a:gd fmla="val 16200000" name="adj2"/>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D966"/>
              </a:solidFill>
            </a:endParaRPr>
          </a:p>
        </p:txBody>
      </p:sp>
      <p:sp>
        <p:nvSpPr>
          <p:cNvPr id="35" name="Google Shape;35;p3"/>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Clr>
                <a:srgbClr val="6FA8DC"/>
              </a:buClr>
              <a:buSzPts val="2800"/>
              <a:buNone/>
              <a:defRPr>
                <a:solidFill>
                  <a:srgbClr val="6FA8DC"/>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6" name="Google Shape;36;p3"/>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7" name="Google Shape;37;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grpSp>
        <p:nvGrpSpPr>
          <p:cNvPr id="39" name="Google Shape;39;p4"/>
          <p:cNvGrpSpPr/>
          <p:nvPr/>
        </p:nvGrpSpPr>
        <p:grpSpPr>
          <a:xfrm>
            <a:off x="625966" y="299376"/>
            <a:ext cx="999312" cy="999312"/>
            <a:chOff x="348199" y="179450"/>
            <a:chExt cx="1116300" cy="1116300"/>
          </a:xfrm>
        </p:grpSpPr>
        <p:sp>
          <p:nvSpPr>
            <p:cNvPr id="40" name="Google Shape;40;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 name="Google Shape;42;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3" name="Google Shape;43;p4"/>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4" name="Google Shape;44;p4"/>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5" name="Google Shape;45;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 name="Shape 46"/>
        <p:cNvGrpSpPr/>
        <p:nvPr/>
      </p:nvGrpSpPr>
      <p:grpSpPr>
        <a:xfrm>
          <a:off x="0" y="0"/>
          <a:ext cx="0" cy="0"/>
          <a:chOff x="0" y="0"/>
          <a:chExt cx="0" cy="0"/>
        </a:xfrm>
      </p:grpSpPr>
      <p:grpSp>
        <p:nvGrpSpPr>
          <p:cNvPr id="47" name="Google Shape;47;p5"/>
          <p:cNvGrpSpPr/>
          <p:nvPr/>
        </p:nvGrpSpPr>
        <p:grpSpPr>
          <a:xfrm>
            <a:off x="625966" y="299376"/>
            <a:ext cx="999312" cy="999312"/>
            <a:chOff x="348199" y="179450"/>
            <a:chExt cx="1116300" cy="1116300"/>
          </a:xfrm>
        </p:grpSpPr>
        <p:sp>
          <p:nvSpPr>
            <p:cNvPr id="48" name="Google Shape;48;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 name="Google Shape;50;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1" name="Google Shape;51;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2" name="Shape 52"/>
        <p:cNvGrpSpPr/>
        <p:nvPr/>
      </p:nvGrpSpPr>
      <p:grpSpPr>
        <a:xfrm>
          <a:off x="0" y="0"/>
          <a:ext cx="0" cy="0"/>
          <a:chOff x="0" y="0"/>
          <a:chExt cx="0" cy="0"/>
        </a:xfrm>
      </p:grpSpPr>
      <p:grpSp>
        <p:nvGrpSpPr>
          <p:cNvPr id="53" name="Google Shape;53;p6"/>
          <p:cNvGrpSpPr/>
          <p:nvPr/>
        </p:nvGrpSpPr>
        <p:grpSpPr>
          <a:xfrm>
            <a:off x="625966" y="299376"/>
            <a:ext cx="999312" cy="999312"/>
            <a:chOff x="348199" y="179450"/>
            <a:chExt cx="1116300" cy="1116300"/>
          </a:xfrm>
        </p:grpSpPr>
        <p:sp>
          <p:nvSpPr>
            <p:cNvPr id="54" name="Google Shape;54;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 name="Google Shape;56;p6"/>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7" name="Google Shape;57;p6"/>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8" name="Google Shape;58;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59" name="Shape 59"/>
        <p:cNvGrpSpPr/>
        <p:nvPr/>
      </p:nvGrpSpPr>
      <p:grpSpPr>
        <a:xfrm>
          <a:off x="0" y="0"/>
          <a:ext cx="0" cy="0"/>
          <a:chOff x="0" y="0"/>
          <a:chExt cx="0" cy="0"/>
        </a:xfrm>
      </p:grpSpPr>
      <p:grpSp>
        <p:nvGrpSpPr>
          <p:cNvPr id="60" name="Google Shape;60;p7"/>
          <p:cNvGrpSpPr/>
          <p:nvPr/>
        </p:nvGrpSpPr>
        <p:grpSpPr>
          <a:xfrm>
            <a:off x="6866714" y="1306"/>
            <a:ext cx="2267451" cy="2601690"/>
            <a:chOff x="6790514" y="1306"/>
            <a:chExt cx="2267451" cy="2601690"/>
          </a:xfrm>
        </p:grpSpPr>
        <p:grpSp>
          <p:nvGrpSpPr>
            <p:cNvPr id="61" name="Google Shape;61;p7"/>
            <p:cNvGrpSpPr/>
            <p:nvPr/>
          </p:nvGrpSpPr>
          <p:grpSpPr>
            <a:xfrm>
              <a:off x="7067465" y="1306"/>
              <a:ext cx="1990500" cy="1990200"/>
              <a:chOff x="7067465" y="1306"/>
              <a:chExt cx="1990500" cy="1990200"/>
            </a:xfrm>
          </p:grpSpPr>
          <p:sp>
            <p:nvSpPr>
              <p:cNvPr id="62" name="Google Shape;62;p7"/>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7"/>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7"/>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 name="Google Shape;65;p7"/>
            <p:cNvGrpSpPr/>
            <p:nvPr/>
          </p:nvGrpSpPr>
          <p:grpSpPr>
            <a:xfrm>
              <a:off x="8207126" y="1807996"/>
              <a:ext cx="795000" cy="795000"/>
              <a:chOff x="8207126" y="1807996"/>
              <a:chExt cx="795000" cy="795000"/>
            </a:xfrm>
          </p:grpSpPr>
          <p:sp>
            <p:nvSpPr>
              <p:cNvPr id="66" name="Google Shape;66;p7"/>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7"/>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7"/>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 name="Google Shape;69;p7"/>
            <p:cNvGrpSpPr/>
            <p:nvPr/>
          </p:nvGrpSpPr>
          <p:grpSpPr>
            <a:xfrm>
              <a:off x="6790514" y="118857"/>
              <a:ext cx="548700" cy="548700"/>
              <a:chOff x="6790514" y="118857"/>
              <a:chExt cx="548700" cy="548700"/>
            </a:xfrm>
          </p:grpSpPr>
          <p:sp>
            <p:nvSpPr>
              <p:cNvPr id="70" name="Google Shape;70;p7"/>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7"/>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2" name="Google Shape;72;p7"/>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73" name="Google Shape;73;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4" name="Shape 74"/>
        <p:cNvGrpSpPr/>
        <p:nvPr/>
      </p:nvGrpSpPr>
      <p:grpSpPr>
        <a:xfrm>
          <a:off x="0" y="0"/>
          <a:ext cx="0" cy="0"/>
          <a:chOff x="0" y="0"/>
          <a:chExt cx="0" cy="0"/>
        </a:xfrm>
      </p:grpSpPr>
      <p:grpSp>
        <p:nvGrpSpPr>
          <p:cNvPr id="75" name="Google Shape;75;p8"/>
          <p:cNvGrpSpPr/>
          <p:nvPr/>
        </p:nvGrpSpPr>
        <p:grpSpPr>
          <a:xfrm>
            <a:off x="625966" y="299376"/>
            <a:ext cx="999312" cy="999312"/>
            <a:chOff x="348199" y="179450"/>
            <a:chExt cx="1116300" cy="1116300"/>
          </a:xfrm>
        </p:grpSpPr>
        <p:sp>
          <p:nvSpPr>
            <p:cNvPr id="76" name="Google Shape;76;p8"/>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 name="Google Shape;78;p8"/>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9" name="Google Shape;79;p8"/>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80" name="Google Shape;80;p8"/>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81" name="Google Shape;81;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2" name="Shape 82"/>
        <p:cNvGrpSpPr/>
        <p:nvPr/>
      </p:nvGrpSpPr>
      <p:grpSpPr>
        <a:xfrm>
          <a:off x="0" y="0"/>
          <a:ext cx="0" cy="0"/>
          <a:chOff x="0" y="0"/>
          <a:chExt cx="0" cy="0"/>
        </a:xfrm>
      </p:grpSpPr>
      <p:grpSp>
        <p:nvGrpSpPr>
          <p:cNvPr id="83" name="Google Shape;83;p9"/>
          <p:cNvGrpSpPr/>
          <p:nvPr/>
        </p:nvGrpSpPr>
        <p:grpSpPr>
          <a:xfrm>
            <a:off x="713373" y="3847119"/>
            <a:ext cx="825392" cy="825392"/>
            <a:chOff x="348199" y="179450"/>
            <a:chExt cx="1116300" cy="1116300"/>
          </a:xfrm>
        </p:grpSpPr>
        <p:sp>
          <p:nvSpPr>
            <p:cNvPr id="84" name="Google Shape;84;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 name="Google Shape;86;p9"/>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87" name="Google Shape;87;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88" name="Shape 88"/>
        <p:cNvGrpSpPr/>
        <p:nvPr/>
      </p:nvGrpSpPr>
      <p:grpSpPr>
        <a:xfrm>
          <a:off x="0" y="0"/>
          <a:ext cx="0" cy="0"/>
          <a:chOff x="0" y="0"/>
          <a:chExt cx="0" cy="0"/>
        </a:xfrm>
      </p:grpSpPr>
      <p:grpSp>
        <p:nvGrpSpPr>
          <p:cNvPr id="89" name="Google Shape;89;p10"/>
          <p:cNvGrpSpPr/>
          <p:nvPr/>
        </p:nvGrpSpPr>
        <p:grpSpPr>
          <a:xfrm>
            <a:off x="52" y="4099200"/>
            <a:ext cx="9144036" cy="1044300"/>
            <a:chOff x="52" y="4099200"/>
            <a:chExt cx="9144036" cy="1044300"/>
          </a:xfrm>
        </p:grpSpPr>
        <p:grpSp>
          <p:nvGrpSpPr>
            <p:cNvPr id="90" name="Google Shape;90;p10"/>
            <p:cNvGrpSpPr/>
            <p:nvPr/>
          </p:nvGrpSpPr>
          <p:grpSpPr>
            <a:xfrm>
              <a:off x="52" y="4309200"/>
              <a:ext cx="231622" cy="834300"/>
              <a:chOff x="2688737" y="4301380"/>
              <a:chExt cx="231900" cy="834300"/>
            </a:xfrm>
          </p:grpSpPr>
          <p:sp>
            <p:nvSpPr>
              <p:cNvPr id="91" name="Google Shape;91;p10"/>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0"/>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0"/>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0"/>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 name="Google Shape;95;p10"/>
            <p:cNvGrpSpPr/>
            <p:nvPr/>
          </p:nvGrpSpPr>
          <p:grpSpPr>
            <a:xfrm>
              <a:off x="371406" y="4099200"/>
              <a:ext cx="231622" cy="1044300"/>
              <a:chOff x="2688737" y="4091380"/>
              <a:chExt cx="231900" cy="1044300"/>
            </a:xfrm>
          </p:grpSpPr>
          <p:sp>
            <p:nvSpPr>
              <p:cNvPr id="96" name="Google Shape;96;p10"/>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0"/>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0"/>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0"/>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0"/>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 name="Google Shape;101;p10"/>
            <p:cNvGrpSpPr/>
            <p:nvPr/>
          </p:nvGrpSpPr>
          <p:grpSpPr>
            <a:xfrm>
              <a:off x="742761" y="4309200"/>
              <a:ext cx="231622" cy="834300"/>
              <a:chOff x="2688737" y="4301380"/>
              <a:chExt cx="231900" cy="834300"/>
            </a:xfrm>
          </p:grpSpPr>
          <p:sp>
            <p:nvSpPr>
              <p:cNvPr id="102" name="Google Shape;102;p10"/>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0"/>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0"/>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 name="Google Shape;106;p10"/>
            <p:cNvGrpSpPr/>
            <p:nvPr/>
          </p:nvGrpSpPr>
          <p:grpSpPr>
            <a:xfrm>
              <a:off x="1114115" y="4518900"/>
              <a:ext cx="231622" cy="624600"/>
              <a:chOff x="2688737" y="4511080"/>
              <a:chExt cx="231900" cy="624600"/>
            </a:xfrm>
          </p:grpSpPr>
          <p:sp>
            <p:nvSpPr>
              <p:cNvPr id="107" name="Google Shape;107;p10"/>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0"/>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0"/>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 name="Google Shape;110;p10"/>
            <p:cNvGrpSpPr/>
            <p:nvPr/>
          </p:nvGrpSpPr>
          <p:grpSpPr>
            <a:xfrm>
              <a:off x="1856753" y="4099200"/>
              <a:ext cx="231600" cy="1044300"/>
              <a:chOff x="1856753" y="4099200"/>
              <a:chExt cx="231600" cy="1044300"/>
            </a:xfrm>
          </p:grpSpPr>
          <p:sp>
            <p:nvSpPr>
              <p:cNvPr id="111" name="Google Shape;111;p10"/>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0"/>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0"/>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0"/>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0"/>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 name="Google Shape;116;p10"/>
            <p:cNvGrpSpPr/>
            <p:nvPr/>
          </p:nvGrpSpPr>
          <p:grpSpPr>
            <a:xfrm>
              <a:off x="2228107" y="4309200"/>
              <a:ext cx="231600" cy="834300"/>
              <a:chOff x="2228107" y="4309200"/>
              <a:chExt cx="231600" cy="834300"/>
            </a:xfrm>
          </p:grpSpPr>
          <p:sp>
            <p:nvSpPr>
              <p:cNvPr id="117" name="Google Shape;117;p10"/>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0"/>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0"/>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0"/>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 name="Google Shape;121;p10"/>
            <p:cNvGrpSpPr/>
            <p:nvPr/>
          </p:nvGrpSpPr>
          <p:grpSpPr>
            <a:xfrm>
              <a:off x="2599462" y="4518900"/>
              <a:ext cx="231600" cy="624600"/>
              <a:chOff x="2599462" y="4518900"/>
              <a:chExt cx="231600" cy="624600"/>
            </a:xfrm>
          </p:grpSpPr>
          <p:sp>
            <p:nvSpPr>
              <p:cNvPr id="122" name="Google Shape;122;p10"/>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0"/>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0"/>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 name="Google Shape;125;p10"/>
            <p:cNvGrpSpPr/>
            <p:nvPr/>
          </p:nvGrpSpPr>
          <p:grpSpPr>
            <a:xfrm>
              <a:off x="3342171" y="4099200"/>
              <a:ext cx="231600" cy="1044300"/>
              <a:chOff x="3342171" y="4099200"/>
              <a:chExt cx="231600" cy="1044300"/>
            </a:xfrm>
          </p:grpSpPr>
          <p:sp>
            <p:nvSpPr>
              <p:cNvPr id="126" name="Google Shape;126;p10"/>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0"/>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0"/>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0"/>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0"/>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 name="Google Shape;131;p10"/>
            <p:cNvGrpSpPr/>
            <p:nvPr/>
          </p:nvGrpSpPr>
          <p:grpSpPr>
            <a:xfrm>
              <a:off x="3713525" y="4309200"/>
              <a:ext cx="231600" cy="834300"/>
              <a:chOff x="3713525" y="4309200"/>
              <a:chExt cx="231600" cy="834300"/>
            </a:xfrm>
          </p:grpSpPr>
          <p:sp>
            <p:nvSpPr>
              <p:cNvPr id="132" name="Google Shape;132;p10"/>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0"/>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0"/>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0"/>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 name="Google Shape;136;p10"/>
            <p:cNvGrpSpPr/>
            <p:nvPr/>
          </p:nvGrpSpPr>
          <p:grpSpPr>
            <a:xfrm>
              <a:off x="1485398" y="4309200"/>
              <a:ext cx="231600" cy="834300"/>
              <a:chOff x="1485398" y="4309200"/>
              <a:chExt cx="231600" cy="834300"/>
            </a:xfrm>
          </p:grpSpPr>
          <p:sp>
            <p:nvSpPr>
              <p:cNvPr id="137" name="Google Shape;137;p10"/>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0"/>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0"/>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 name="Google Shape;141;p10"/>
            <p:cNvGrpSpPr/>
            <p:nvPr/>
          </p:nvGrpSpPr>
          <p:grpSpPr>
            <a:xfrm>
              <a:off x="4084879" y="4518900"/>
              <a:ext cx="231600" cy="624600"/>
              <a:chOff x="4084879" y="4518900"/>
              <a:chExt cx="231600" cy="624600"/>
            </a:xfrm>
          </p:grpSpPr>
          <p:sp>
            <p:nvSpPr>
              <p:cNvPr id="142" name="Google Shape;142;p10"/>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0"/>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0"/>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 name="Google Shape;145;p10"/>
            <p:cNvGrpSpPr/>
            <p:nvPr/>
          </p:nvGrpSpPr>
          <p:grpSpPr>
            <a:xfrm>
              <a:off x="2970816" y="4309200"/>
              <a:ext cx="231600" cy="834300"/>
              <a:chOff x="2970816" y="4309200"/>
              <a:chExt cx="231600" cy="834300"/>
            </a:xfrm>
          </p:grpSpPr>
          <p:sp>
            <p:nvSpPr>
              <p:cNvPr id="146" name="Google Shape;146;p10"/>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0"/>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0"/>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0"/>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 name="Google Shape;150;p10"/>
            <p:cNvGrpSpPr/>
            <p:nvPr/>
          </p:nvGrpSpPr>
          <p:grpSpPr>
            <a:xfrm>
              <a:off x="4456234" y="4309200"/>
              <a:ext cx="231600" cy="834300"/>
              <a:chOff x="4456234" y="4309200"/>
              <a:chExt cx="231600" cy="834300"/>
            </a:xfrm>
          </p:grpSpPr>
          <p:sp>
            <p:nvSpPr>
              <p:cNvPr id="151" name="Google Shape;151;p10"/>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0"/>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0"/>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0"/>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 name="Google Shape;155;p10"/>
            <p:cNvGrpSpPr/>
            <p:nvPr/>
          </p:nvGrpSpPr>
          <p:grpSpPr>
            <a:xfrm>
              <a:off x="4827588" y="4099200"/>
              <a:ext cx="231600" cy="1044300"/>
              <a:chOff x="4827588" y="4099200"/>
              <a:chExt cx="231600" cy="1044300"/>
            </a:xfrm>
          </p:grpSpPr>
          <p:sp>
            <p:nvSpPr>
              <p:cNvPr id="156" name="Google Shape;156;p10"/>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0"/>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0"/>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0"/>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0"/>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 name="Google Shape;161;p10"/>
            <p:cNvGrpSpPr/>
            <p:nvPr/>
          </p:nvGrpSpPr>
          <p:grpSpPr>
            <a:xfrm>
              <a:off x="5198943" y="4309200"/>
              <a:ext cx="231600" cy="834300"/>
              <a:chOff x="5198943" y="4309200"/>
              <a:chExt cx="231600" cy="834300"/>
            </a:xfrm>
          </p:grpSpPr>
          <p:sp>
            <p:nvSpPr>
              <p:cNvPr id="162" name="Google Shape;162;p10"/>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0"/>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0"/>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0"/>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 name="Google Shape;166;p10"/>
            <p:cNvGrpSpPr/>
            <p:nvPr/>
          </p:nvGrpSpPr>
          <p:grpSpPr>
            <a:xfrm>
              <a:off x="5570297" y="4518900"/>
              <a:ext cx="231600" cy="624600"/>
              <a:chOff x="5570297" y="4518900"/>
              <a:chExt cx="231600" cy="624600"/>
            </a:xfrm>
          </p:grpSpPr>
          <p:sp>
            <p:nvSpPr>
              <p:cNvPr id="167" name="Google Shape;167;p10"/>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0"/>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0"/>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 name="Google Shape;170;p10"/>
            <p:cNvGrpSpPr/>
            <p:nvPr/>
          </p:nvGrpSpPr>
          <p:grpSpPr>
            <a:xfrm>
              <a:off x="5941652" y="4309200"/>
              <a:ext cx="231600" cy="834300"/>
              <a:chOff x="5941652" y="4309200"/>
              <a:chExt cx="231600" cy="834300"/>
            </a:xfrm>
          </p:grpSpPr>
          <p:sp>
            <p:nvSpPr>
              <p:cNvPr id="171" name="Google Shape;171;p10"/>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0"/>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0"/>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0"/>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 name="Google Shape;175;p10"/>
            <p:cNvGrpSpPr/>
            <p:nvPr/>
          </p:nvGrpSpPr>
          <p:grpSpPr>
            <a:xfrm>
              <a:off x="6313006" y="4099200"/>
              <a:ext cx="231600" cy="1044300"/>
              <a:chOff x="6313006" y="4099200"/>
              <a:chExt cx="231600" cy="1044300"/>
            </a:xfrm>
          </p:grpSpPr>
          <p:sp>
            <p:nvSpPr>
              <p:cNvPr id="176" name="Google Shape;176;p10"/>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0"/>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0"/>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0"/>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0"/>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 name="Google Shape;181;p10"/>
            <p:cNvGrpSpPr/>
            <p:nvPr/>
          </p:nvGrpSpPr>
          <p:grpSpPr>
            <a:xfrm>
              <a:off x="6684361" y="4309200"/>
              <a:ext cx="231600" cy="834300"/>
              <a:chOff x="6684361" y="4309200"/>
              <a:chExt cx="231600" cy="834300"/>
            </a:xfrm>
          </p:grpSpPr>
          <p:sp>
            <p:nvSpPr>
              <p:cNvPr id="182" name="Google Shape;182;p10"/>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0"/>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0"/>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0"/>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 name="Google Shape;186;p10"/>
            <p:cNvGrpSpPr/>
            <p:nvPr/>
          </p:nvGrpSpPr>
          <p:grpSpPr>
            <a:xfrm>
              <a:off x="7055715" y="4518900"/>
              <a:ext cx="231600" cy="624600"/>
              <a:chOff x="7055715" y="4518900"/>
              <a:chExt cx="231600" cy="624600"/>
            </a:xfrm>
          </p:grpSpPr>
          <p:sp>
            <p:nvSpPr>
              <p:cNvPr id="187" name="Google Shape;187;p10"/>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0"/>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0"/>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0" name="Google Shape;190;p10"/>
            <p:cNvGrpSpPr/>
            <p:nvPr/>
          </p:nvGrpSpPr>
          <p:grpSpPr>
            <a:xfrm>
              <a:off x="7798424" y="4099200"/>
              <a:ext cx="231600" cy="1044300"/>
              <a:chOff x="7798424" y="4099200"/>
              <a:chExt cx="231600" cy="1044300"/>
            </a:xfrm>
          </p:grpSpPr>
          <p:sp>
            <p:nvSpPr>
              <p:cNvPr id="191" name="Google Shape;191;p10"/>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0"/>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0"/>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0"/>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0"/>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6" name="Google Shape;196;p10"/>
            <p:cNvGrpSpPr/>
            <p:nvPr/>
          </p:nvGrpSpPr>
          <p:grpSpPr>
            <a:xfrm>
              <a:off x="8169779" y="4309200"/>
              <a:ext cx="231600" cy="834300"/>
              <a:chOff x="8169779" y="4309200"/>
              <a:chExt cx="231600" cy="834300"/>
            </a:xfrm>
          </p:grpSpPr>
          <p:sp>
            <p:nvSpPr>
              <p:cNvPr id="197" name="Google Shape;197;p10"/>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0"/>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0"/>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0"/>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 name="Google Shape;201;p10"/>
            <p:cNvGrpSpPr/>
            <p:nvPr/>
          </p:nvGrpSpPr>
          <p:grpSpPr>
            <a:xfrm>
              <a:off x="7427070" y="4309200"/>
              <a:ext cx="231600" cy="834300"/>
              <a:chOff x="7427070" y="4309200"/>
              <a:chExt cx="231600" cy="834300"/>
            </a:xfrm>
          </p:grpSpPr>
          <p:sp>
            <p:nvSpPr>
              <p:cNvPr id="202" name="Google Shape;202;p10"/>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0"/>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0"/>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0"/>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 name="Google Shape;206;p10"/>
            <p:cNvGrpSpPr/>
            <p:nvPr/>
          </p:nvGrpSpPr>
          <p:grpSpPr>
            <a:xfrm>
              <a:off x="8541133" y="4518900"/>
              <a:ext cx="231600" cy="624600"/>
              <a:chOff x="8541133" y="4518900"/>
              <a:chExt cx="231600" cy="624600"/>
            </a:xfrm>
          </p:grpSpPr>
          <p:sp>
            <p:nvSpPr>
              <p:cNvPr id="207" name="Google Shape;207;p10"/>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0"/>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0"/>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 name="Google Shape;210;p10"/>
            <p:cNvGrpSpPr/>
            <p:nvPr/>
          </p:nvGrpSpPr>
          <p:grpSpPr>
            <a:xfrm>
              <a:off x="8912488" y="4309200"/>
              <a:ext cx="231600" cy="834300"/>
              <a:chOff x="8912488" y="4309200"/>
              <a:chExt cx="231600" cy="834300"/>
            </a:xfrm>
          </p:grpSpPr>
          <p:sp>
            <p:nvSpPr>
              <p:cNvPr id="211" name="Google Shape;211;p10"/>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0"/>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0"/>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0"/>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15" name="Google Shape;215;p10"/>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16" name="Google Shape;216;p10"/>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17" name="Google Shape;217;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11.png"/><Relationship Id="rId6" Type="http://schemas.openxmlformats.org/officeDocument/2006/relationships/image" Target="../media/image9.png"/><Relationship Id="rId7" Type="http://schemas.openxmlformats.org/officeDocument/2006/relationships/image" Target="../media/image2.png"/><Relationship Id="rId8"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11.png"/><Relationship Id="rId6" Type="http://schemas.openxmlformats.org/officeDocument/2006/relationships/image" Target="../media/image16.png"/><Relationship Id="rId7"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15.png"/><Relationship Id="rId5" Type="http://schemas.openxmlformats.org/officeDocument/2006/relationships/image" Target="../media/image19.png"/><Relationship Id="rId6" Type="http://schemas.openxmlformats.org/officeDocument/2006/relationships/image" Target="../media/image2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0.png"/><Relationship Id="rId4" Type="http://schemas.openxmlformats.org/officeDocument/2006/relationships/image" Target="../media/image14.png"/><Relationship Id="rId5" Type="http://schemas.openxmlformats.org/officeDocument/2006/relationships/image" Target="../media/image13.png"/><Relationship Id="rId6"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crispindia.net/documents/igry/igry-concurrent-evalutaion-report/index.html#p=1"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2"/>
          <p:cNvSpPr txBox="1"/>
          <p:nvPr>
            <p:ph type="ctrTitle"/>
          </p:nvPr>
        </p:nvSpPr>
        <p:spPr>
          <a:xfrm>
            <a:off x="824000" y="1613825"/>
            <a:ext cx="72036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lang="en-GB" sz="3820"/>
              <a:t>CRISP - Rajasthan</a:t>
            </a:r>
            <a:endParaRPr sz="3820"/>
          </a:p>
          <a:p>
            <a:pPr indent="0" lvl="0" marL="0" rtl="0" algn="l">
              <a:spcBef>
                <a:spcPts val="0"/>
              </a:spcBef>
              <a:spcAft>
                <a:spcPts val="0"/>
              </a:spcAft>
              <a:buSzPts val="990"/>
              <a:buNone/>
            </a:pPr>
            <a:r>
              <a:rPr lang="en-GB" sz="3820"/>
              <a:t>Review of ongoing projects</a:t>
            </a:r>
            <a:endParaRPr sz="3820"/>
          </a:p>
        </p:txBody>
      </p:sp>
      <p:pic>
        <p:nvPicPr>
          <p:cNvPr id="225" name="Google Shape;225;p12"/>
          <p:cNvPicPr preferRelativeResize="0"/>
          <p:nvPr/>
        </p:nvPicPr>
        <p:blipFill rotWithShape="1">
          <a:blip r:embed="rId3">
            <a:alphaModFix/>
          </a:blip>
          <a:srcRect b="8505" l="0" r="0" t="8105"/>
          <a:stretch/>
        </p:blipFill>
        <p:spPr>
          <a:xfrm>
            <a:off x="5231900" y="152400"/>
            <a:ext cx="3324225" cy="587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1"/>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Timeline </a:t>
            </a:r>
            <a:endParaRPr/>
          </a:p>
        </p:txBody>
      </p:sp>
      <p:graphicFrame>
        <p:nvGraphicFramePr>
          <p:cNvPr id="302" name="Google Shape;302;p21"/>
          <p:cNvGraphicFramePr/>
          <p:nvPr/>
        </p:nvGraphicFramePr>
        <p:xfrm>
          <a:off x="1460688" y="1498325"/>
          <a:ext cx="3000000" cy="3000000"/>
        </p:xfrm>
        <a:graphic>
          <a:graphicData uri="http://schemas.openxmlformats.org/drawingml/2006/table">
            <a:tbl>
              <a:tblPr>
                <a:noFill/>
                <a:tableStyleId>{F0B1702D-E065-4894-96ED-5ABD68514B39}</a:tableStyleId>
              </a:tblPr>
              <a:tblGrid>
                <a:gridCol w="4427550"/>
                <a:gridCol w="2289175"/>
              </a:tblGrid>
              <a:tr h="173625">
                <a:tc>
                  <a:txBody>
                    <a:bodyPr/>
                    <a:lstStyle/>
                    <a:p>
                      <a:pPr indent="0" lvl="0" marL="0" rtl="0" algn="ctr">
                        <a:lnSpc>
                          <a:spcPct val="107000"/>
                        </a:lnSpc>
                        <a:spcBef>
                          <a:spcPts val="0"/>
                        </a:spcBef>
                        <a:spcAft>
                          <a:spcPts val="800"/>
                        </a:spcAft>
                        <a:buNone/>
                      </a:pPr>
                      <a:r>
                        <a:rPr b="1" lang="en-GB" sz="1200">
                          <a:solidFill>
                            <a:srgbClr val="072C62"/>
                          </a:solidFill>
                          <a:latin typeface="Maven Pro"/>
                          <a:ea typeface="Maven Pro"/>
                          <a:cs typeface="Maven Pro"/>
                          <a:sym typeface="Maven Pro"/>
                        </a:rPr>
                        <a:t>Action Item</a:t>
                      </a:r>
                      <a:endParaRPr b="1" sz="1200">
                        <a:solidFill>
                          <a:srgbClr val="072C62"/>
                        </a:solidFill>
                        <a:latin typeface="Maven Pro"/>
                        <a:ea typeface="Maven Pro"/>
                        <a:cs typeface="Maven Pro"/>
                        <a:sym typeface="Maven Pro"/>
                      </a:endParaRPr>
                    </a:p>
                  </a:txBody>
                  <a:tcPr marT="91425" marB="91425" marR="91425" marL="91425">
                    <a:lnL cap="flat" cmpd="sng" w="19050">
                      <a:solidFill>
                        <a:srgbClr val="072C62"/>
                      </a:solidFill>
                      <a:prstDash val="solid"/>
                      <a:round/>
                      <a:headEnd len="sm" w="sm" type="none"/>
                      <a:tailEnd len="sm" w="sm" type="none"/>
                    </a:lnL>
                    <a:lnR cap="flat" cmpd="sng" w="19050">
                      <a:solidFill>
                        <a:srgbClr val="072C62"/>
                      </a:solidFill>
                      <a:prstDash val="solid"/>
                      <a:round/>
                      <a:headEnd len="sm" w="sm" type="none"/>
                      <a:tailEnd len="sm" w="sm" type="none"/>
                    </a:lnR>
                    <a:lnT cap="flat" cmpd="sng" w="19050">
                      <a:solidFill>
                        <a:srgbClr val="072C62"/>
                      </a:solidFill>
                      <a:prstDash val="solid"/>
                      <a:round/>
                      <a:headEnd len="sm" w="sm" type="none"/>
                      <a:tailEnd len="sm" w="sm" type="none"/>
                    </a:lnT>
                    <a:lnB cap="flat" cmpd="sng" w="19050">
                      <a:solidFill>
                        <a:srgbClr val="072C62"/>
                      </a:solidFill>
                      <a:prstDash val="solid"/>
                      <a:round/>
                      <a:headEnd len="sm" w="sm" type="none"/>
                      <a:tailEnd len="sm" w="sm" type="none"/>
                    </a:lnB>
                    <a:solidFill>
                      <a:srgbClr val="FFF2CC"/>
                    </a:solidFill>
                  </a:tcPr>
                </a:tc>
                <a:tc>
                  <a:txBody>
                    <a:bodyPr/>
                    <a:lstStyle/>
                    <a:p>
                      <a:pPr indent="0" lvl="0" marL="0" rtl="0" algn="ctr">
                        <a:lnSpc>
                          <a:spcPct val="107000"/>
                        </a:lnSpc>
                        <a:spcBef>
                          <a:spcPts val="0"/>
                        </a:spcBef>
                        <a:spcAft>
                          <a:spcPts val="0"/>
                        </a:spcAft>
                        <a:buNone/>
                      </a:pPr>
                      <a:r>
                        <a:rPr b="1" lang="en-GB" sz="1200">
                          <a:solidFill>
                            <a:srgbClr val="072C62"/>
                          </a:solidFill>
                          <a:latin typeface="Maven Pro"/>
                          <a:ea typeface="Maven Pro"/>
                          <a:cs typeface="Maven Pro"/>
                          <a:sym typeface="Maven Pro"/>
                        </a:rPr>
                        <a:t>Status/</a:t>
                      </a:r>
                      <a:endParaRPr b="1" sz="1200">
                        <a:solidFill>
                          <a:srgbClr val="072C62"/>
                        </a:solidFill>
                        <a:latin typeface="Maven Pro"/>
                        <a:ea typeface="Maven Pro"/>
                        <a:cs typeface="Maven Pro"/>
                        <a:sym typeface="Maven Pro"/>
                      </a:endParaRPr>
                    </a:p>
                    <a:p>
                      <a:pPr indent="0" lvl="0" marL="0" rtl="0" algn="ctr">
                        <a:lnSpc>
                          <a:spcPct val="107000"/>
                        </a:lnSpc>
                        <a:spcBef>
                          <a:spcPts val="800"/>
                        </a:spcBef>
                        <a:spcAft>
                          <a:spcPts val="800"/>
                        </a:spcAft>
                        <a:buNone/>
                      </a:pPr>
                      <a:r>
                        <a:rPr b="1" lang="en-GB" sz="1200">
                          <a:solidFill>
                            <a:srgbClr val="072C62"/>
                          </a:solidFill>
                          <a:latin typeface="Maven Pro"/>
                          <a:ea typeface="Maven Pro"/>
                          <a:cs typeface="Maven Pro"/>
                          <a:sym typeface="Maven Pro"/>
                        </a:rPr>
                        <a:t>To be completed by</a:t>
                      </a:r>
                      <a:endParaRPr b="1" sz="1200">
                        <a:solidFill>
                          <a:srgbClr val="072C62"/>
                        </a:solidFill>
                        <a:latin typeface="Maven Pro"/>
                        <a:ea typeface="Maven Pro"/>
                        <a:cs typeface="Maven Pro"/>
                        <a:sym typeface="Maven Pro"/>
                      </a:endParaRPr>
                    </a:p>
                  </a:txBody>
                  <a:tcPr marT="91425" marB="91425" marR="91425" marL="91425">
                    <a:lnL cap="flat" cmpd="sng" w="19050">
                      <a:solidFill>
                        <a:srgbClr val="072C62"/>
                      </a:solidFill>
                      <a:prstDash val="solid"/>
                      <a:round/>
                      <a:headEnd len="sm" w="sm" type="none"/>
                      <a:tailEnd len="sm" w="sm" type="none"/>
                    </a:lnL>
                    <a:lnR cap="flat" cmpd="sng" w="19050">
                      <a:solidFill>
                        <a:srgbClr val="072C62"/>
                      </a:solidFill>
                      <a:prstDash val="solid"/>
                      <a:round/>
                      <a:headEnd len="sm" w="sm" type="none"/>
                      <a:tailEnd len="sm" w="sm" type="none"/>
                    </a:lnR>
                    <a:lnT cap="flat" cmpd="sng" w="19050">
                      <a:solidFill>
                        <a:srgbClr val="072C62"/>
                      </a:solidFill>
                      <a:prstDash val="solid"/>
                      <a:round/>
                      <a:headEnd len="sm" w="sm" type="none"/>
                      <a:tailEnd len="sm" w="sm" type="none"/>
                    </a:lnT>
                    <a:lnB cap="flat" cmpd="sng" w="19050">
                      <a:solidFill>
                        <a:srgbClr val="072C62"/>
                      </a:solidFill>
                      <a:prstDash val="solid"/>
                      <a:round/>
                      <a:headEnd len="sm" w="sm" type="none"/>
                      <a:tailEnd len="sm" w="sm" type="none"/>
                    </a:lnB>
                    <a:solidFill>
                      <a:srgbClr val="FFF2CC"/>
                    </a:solidFill>
                  </a:tcPr>
                </a:tc>
              </a:tr>
              <a:tr h="208250">
                <a:tc>
                  <a:txBody>
                    <a:bodyPr/>
                    <a:lstStyle/>
                    <a:p>
                      <a:pPr indent="0" lvl="0" marL="0" rtl="0" algn="ctr">
                        <a:lnSpc>
                          <a:spcPct val="107000"/>
                        </a:lnSpc>
                        <a:spcBef>
                          <a:spcPts val="0"/>
                        </a:spcBef>
                        <a:spcAft>
                          <a:spcPts val="800"/>
                        </a:spcAft>
                        <a:buNone/>
                      </a:pPr>
                      <a:r>
                        <a:rPr lang="en-GB" sz="1200">
                          <a:solidFill>
                            <a:srgbClr val="072C62"/>
                          </a:solidFill>
                          <a:latin typeface="Maven Pro"/>
                          <a:ea typeface="Maven Pro"/>
                          <a:cs typeface="Maven Pro"/>
                          <a:sym typeface="Maven Pro"/>
                        </a:rPr>
                        <a:t>Household Survey</a:t>
                      </a:r>
                      <a:endParaRPr sz="1200">
                        <a:solidFill>
                          <a:srgbClr val="072C62"/>
                        </a:solidFill>
                        <a:latin typeface="Maven Pro"/>
                        <a:ea typeface="Maven Pro"/>
                        <a:cs typeface="Maven Pro"/>
                        <a:sym typeface="Maven Pro"/>
                      </a:endParaRPr>
                    </a:p>
                  </a:txBody>
                  <a:tcPr marT="91425" marB="91425" marR="91425" marL="91425">
                    <a:lnL cap="flat" cmpd="sng" w="19050">
                      <a:solidFill>
                        <a:srgbClr val="072C62"/>
                      </a:solidFill>
                      <a:prstDash val="solid"/>
                      <a:round/>
                      <a:headEnd len="sm" w="sm" type="none"/>
                      <a:tailEnd len="sm" w="sm" type="none"/>
                    </a:lnL>
                    <a:lnR cap="flat" cmpd="sng" w="19050">
                      <a:solidFill>
                        <a:srgbClr val="072C62"/>
                      </a:solidFill>
                      <a:prstDash val="solid"/>
                      <a:round/>
                      <a:headEnd len="sm" w="sm" type="none"/>
                      <a:tailEnd len="sm" w="sm" type="none"/>
                    </a:lnR>
                    <a:lnT cap="flat" cmpd="sng" w="19050">
                      <a:solidFill>
                        <a:srgbClr val="072C62"/>
                      </a:solidFill>
                      <a:prstDash val="solid"/>
                      <a:round/>
                      <a:headEnd len="sm" w="sm" type="none"/>
                      <a:tailEnd len="sm" w="sm" type="none"/>
                    </a:lnT>
                    <a:lnB cap="flat" cmpd="sng" w="19050">
                      <a:solidFill>
                        <a:srgbClr val="072C62"/>
                      </a:solidFill>
                      <a:prstDash val="solid"/>
                      <a:round/>
                      <a:headEnd len="sm" w="sm" type="none"/>
                      <a:tailEnd len="sm" w="sm" type="none"/>
                    </a:lnB>
                  </a:tcPr>
                </a:tc>
                <a:tc>
                  <a:txBody>
                    <a:bodyPr/>
                    <a:lstStyle/>
                    <a:p>
                      <a:pPr indent="0" lvl="0" marL="0" rtl="0" algn="ctr">
                        <a:lnSpc>
                          <a:spcPct val="107000"/>
                        </a:lnSpc>
                        <a:spcBef>
                          <a:spcPts val="0"/>
                        </a:spcBef>
                        <a:spcAft>
                          <a:spcPts val="800"/>
                        </a:spcAft>
                        <a:buNone/>
                      </a:pPr>
                      <a:r>
                        <a:rPr lang="en-GB" sz="1200">
                          <a:solidFill>
                            <a:srgbClr val="072C62"/>
                          </a:solidFill>
                          <a:latin typeface="Maven Pro"/>
                          <a:ea typeface="Maven Pro"/>
                          <a:cs typeface="Maven Pro"/>
                          <a:sym typeface="Maven Pro"/>
                        </a:rPr>
                        <a:t>Completed</a:t>
                      </a:r>
                      <a:endParaRPr sz="1200">
                        <a:solidFill>
                          <a:srgbClr val="072C62"/>
                        </a:solidFill>
                        <a:latin typeface="Maven Pro"/>
                        <a:ea typeface="Maven Pro"/>
                        <a:cs typeface="Maven Pro"/>
                        <a:sym typeface="Maven Pro"/>
                      </a:endParaRPr>
                    </a:p>
                  </a:txBody>
                  <a:tcPr marT="91425" marB="91425" marR="91425" marL="91425">
                    <a:lnL cap="flat" cmpd="sng" w="19050">
                      <a:solidFill>
                        <a:srgbClr val="072C62"/>
                      </a:solidFill>
                      <a:prstDash val="solid"/>
                      <a:round/>
                      <a:headEnd len="sm" w="sm" type="none"/>
                      <a:tailEnd len="sm" w="sm" type="none"/>
                    </a:lnL>
                    <a:lnR cap="flat" cmpd="sng" w="19050">
                      <a:solidFill>
                        <a:srgbClr val="072C62"/>
                      </a:solidFill>
                      <a:prstDash val="solid"/>
                      <a:round/>
                      <a:headEnd len="sm" w="sm" type="none"/>
                      <a:tailEnd len="sm" w="sm" type="none"/>
                    </a:lnR>
                    <a:lnT cap="flat" cmpd="sng" w="19050">
                      <a:solidFill>
                        <a:srgbClr val="072C62"/>
                      </a:solidFill>
                      <a:prstDash val="solid"/>
                      <a:round/>
                      <a:headEnd len="sm" w="sm" type="none"/>
                      <a:tailEnd len="sm" w="sm" type="none"/>
                    </a:lnT>
                    <a:lnB cap="flat" cmpd="sng" w="19050">
                      <a:solidFill>
                        <a:srgbClr val="072C62"/>
                      </a:solidFill>
                      <a:prstDash val="solid"/>
                      <a:round/>
                      <a:headEnd len="sm" w="sm" type="none"/>
                      <a:tailEnd len="sm" w="sm" type="none"/>
                    </a:lnB>
                  </a:tcPr>
                </a:tc>
              </a:tr>
              <a:tr h="208250">
                <a:tc>
                  <a:txBody>
                    <a:bodyPr/>
                    <a:lstStyle/>
                    <a:p>
                      <a:pPr indent="0" lvl="0" marL="0" rtl="0" algn="ctr">
                        <a:lnSpc>
                          <a:spcPct val="107000"/>
                        </a:lnSpc>
                        <a:spcBef>
                          <a:spcPts val="0"/>
                        </a:spcBef>
                        <a:spcAft>
                          <a:spcPts val="800"/>
                        </a:spcAft>
                        <a:buNone/>
                      </a:pPr>
                      <a:r>
                        <a:rPr lang="en-GB" sz="1200">
                          <a:solidFill>
                            <a:srgbClr val="072C62"/>
                          </a:solidFill>
                          <a:latin typeface="Maven Pro"/>
                          <a:ea typeface="Maven Pro"/>
                          <a:cs typeface="Maven Pro"/>
                          <a:sym typeface="Maven Pro"/>
                        </a:rPr>
                        <a:t>In-depth interviews</a:t>
                      </a:r>
                      <a:endParaRPr sz="1200">
                        <a:solidFill>
                          <a:srgbClr val="072C62"/>
                        </a:solidFill>
                        <a:latin typeface="Maven Pro"/>
                        <a:ea typeface="Maven Pro"/>
                        <a:cs typeface="Maven Pro"/>
                        <a:sym typeface="Maven Pro"/>
                      </a:endParaRPr>
                    </a:p>
                  </a:txBody>
                  <a:tcPr marT="91425" marB="91425" marR="91425" marL="91425">
                    <a:lnL cap="flat" cmpd="sng" w="19050">
                      <a:solidFill>
                        <a:srgbClr val="072C62"/>
                      </a:solidFill>
                      <a:prstDash val="solid"/>
                      <a:round/>
                      <a:headEnd len="sm" w="sm" type="none"/>
                      <a:tailEnd len="sm" w="sm" type="none"/>
                    </a:lnL>
                    <a:lnR cap="flat" cmpd="sng" w="19050">
                      <a:solidFill>
                        <a:srgbClr val="072C62"/>
                      </a:solidFill>
                      <a:prstDash val="solid"/>
                      <a:round/>
                      <a:headEnd len="sm" w="sm" type="none"/>
                      <a:tailEnd len="sm" w="sm" type="none"/>
                    </a:lnR>
                    <a:lnT cap="flat" cmpd="sng" w="19050">
                      <a:solidFill>
                        <a:srgbClr val="072C62"/>
                      </a:solidFill>
                      <a:prstDash val="solid"/>
                      <a:round/>
                      <a:headEnd len="sm" w="sm" type="none"/>
                      <a:tailEnd len="sm" w="sm" type="none"/>
                    </a:lnT>
                    <a:lnB cap="flat" cmpd="sng" w="19050">
                      <a:solidFill>
                        <a:srgbClr val="072C62"/>
                      </a:solidFill>
                      <a:prstDash val="solid"/>
                      <a:round/>
                      <a:headEnd len="sm" w="sm" type="none"/>
                      <a:tailEnd len="sm" w="sm" type="none"/>
                    </a:lnB>
                  </a:tcPr>
                </a:tc>
                <a:tc>
                  <a:txBody>
                    <a:bodyPr/>
                    <a:lstStyle/>
                    <a:p>
                      <a:pPr indent="0" lvl="0" marL="0" rtl="0" algn="ctr">
                        <a:lnSpc>
                          <a:spcPct val="107000"/>
                        </a:lnSpc>
                        <a:spcBef>
                          <a:spcPts val="0"/>
                        </a:spcBef>
                        <a:spcAft>
                          <a:spcPts val="800"/>
                        </a:spcAft>
                        <a:buNone/>
                      </a:pPr>
                      <a:r>
                        <a:rPr lang="en-GB" sz="1200">
                          <a:solidFill>
                            <a:srgbClr val="072C62"/>
                          </a:solidFill>
                          <a:latin typeface="Maven Pro"/>
                          <a:ea typeface="Maven Pro"/>
                          <a:cs typeface="Maven Pro"/>
                          <a:sym typeface="Maven Pro"/>
                        </a:rPr>
                        <a:t>1</a:t>
                      </a:r>
                      <a:r>
                        <a:rPr baseline="30000" lang="en-GB" sz="1200">
                          <a:solidFill>
                            <a:srgbClr val="072C62"/>
                          </a:solidFill>
                          <a:latin typeface="Maven Pro"/>
                          <a:ea typeface="Maven Pro"/>
                          <a:cs typeface="Maven Pro"/>
                          <a:sym typeface="Maven Pro"/>
                        </a:rPr>
                        <a:t>st </a:t>
                      </a:r>
                      <a:r>
                        <a:rPr lang="en-GB" sz="1200">
                          <a:solidFill>
                            <a:srgbClr val="072C62"/>
                          </a:solidFill>
                          <a:latin typeface="Maven Pro"/>
                          <a:ea typeface="Maven Pro"/>
                          <a:cs typeface="Maven Pro"/>
                          <a:sym typeface="Maven Pro"/>
                        </a:rPr>
                        <a:t>Week of September</a:t>
                      </a:r>
                      <a:endParaRPr sz="1200">
                        <a:solidFill>
                          <a:srgbClr val="072C62"/>
                        </a:solidFill>
                        <a:latin typeface="Maven Pro"/>
                        <a:ea typeface="Maven Pro"/>
                        <a:cs typeface="Maven Pro"/>
                        <a:sym typeface="Maven Pro"/>
                      </a:endParaRPr>
                    </a:p>
                  </a:txBody>
                  <a:tcPr marT="91425" marB="91425" marR="91425" marL="91425">
                    <a:lnL cap="flat" cmpd="sng" w="19050">
                      <a:solidFill>
                        <a:srgbClr val="072C62"/>
                      </a:solidFill>
                      <a:prstDash val="solid"/>
                      <a:round/>
                      <a:headEnd len="sm" w="sm" type="none"/>
                      <a:tailEnd len="sm" w="sm" type="none"/>
                    </a:lnL>
                    <a:lnR cap="flat" cmpd="sng" w="19050">
                      <a:solidFill>
                        <a:srgbClr val="072C62"/>
                      </a:solidFill>
                      <a:prstDash val="solid"/>
                      <a:round/>
                      <a:headEnd len="sm" w="sm" type="none"/>
                      <a:tailEnd len="sm" w="sm" type="none"/>
                    </a:lnR>
                    <a:lnT cap="flat" cmpd="sng" w="19050">
                      <a:solidFill>
                        <a:srgbClr val="072C62"/>
                      </a:solidFill>
                      <a:prstDash val="solid"/>
                      <a:round/>
                      <a:headEnd len="sm" w="sm" type="none"/>
                      <a:tailEnd len="sm" w="sm" type="none"/>
                    </a:lnT>
                    <a:lnB cap="flat" cmpd="sng" w="19050">
                      <a:solidFill>
                        <a:srgbClr val="072C62"/>
                      </a:solidFill>
                      <a:prstDash val="solid"/>
                      <a:round/>
                      <a:headEnd len="sm" w="sm" type="none"/>
                      <a:tailEnd len="sm" w="sm" type="none"/>
                    </a:lnB>
                  </a:tcPr>
                </a:tc>
              </a:tr>
              <a:tr h="208250">
                <a:tc>
                  <a:txBody>
                    <a:bodyPr/>
                    <a:lstStyle/>
                    <a:p>
                      <a:pPr indent="0" lvl="0" marL="0" rtl="0" algn="ctr">
                        <a:lnSpc>
                          <a:spcPct val="107000"/>
                        </a:lnSpc>
                        <a:spcBef>
                          <a:spcPts val="0"/>
                        </a:spcBef>
                        <a:spcAft>
                          <a:spcPts val="800"/>
                        </a:spcAft>
                        <a:buNone/>
                      </a:pPr>
                      <a:r>
                        <a:rPr lang="en-GB" sz="1200">
                          <a:solidFill>
                            <a:srgbClr val="072C62"/>
                          </a:solidFill>
                          <a:latin typeface="Maven Pro"/>
                          <a:ea typeface="Maven Pro"/>
                          <a:cs typeface="Maven Pro"/>
                          <a:sym typeface="Maven Pro"/>
                        </a:rPr>
                        <a:t>Data Analysis</a:t>
                      </a:r>
                      <a:endParaRPr sz="1200">
                        <a:solidFill>
                          <a:srgbClr val="072C62"/>
                        </a:solidFill>
                        <a:latin typeface="Maven Pro"/>
                        <a:ea typeface="Maven Pro"/>
                        <a:cs typeface="Maven Pro"/>
                        <a:sym typeface="Maven Pro"/>
                      </a:endParaRPr>
                    </a:p>
                  </a:txBody>
                  <a:tcPr marT="91425" marB="91425" marR="91425" marL="91425">
                    <a:lnL cap="flat" cmpd="sng" w="19050">
                      <a:solidFill>
                        <a:srgbClr val="072C62"/>
                      </a:solidFill>
                      <a:prstDash val="solid"/>
                      <a:round/>
                      <a:headEnd len="sm" w="sm" type="none"/>
                      <a:tailEnd len="sm" w="sm" type="none"/>
                    </a:lnL>
                    <a:lnR cap="flat" cmpd="sng" w="19050">
                      <a:solidFill>
                        <a:srgbClr val="072C62"/>
                      </a:solidFill>
                      <a:prstDash val="solid"/>
                      <a:round/>
                      <a:headEnd len="sm" w="sm" type="none"/>
                      <a:tailEnd len="sm" w="sm" type="none"/>
                    </a:lnR>
                    <a:lnT cap="flat" cmpd="sng" w="19050">
                      <a:solidFill>
                        <a:srgbClr val="072C62"/>
                      </a:solidFill>
                      <a:prstDash val="solid"/>
                      <a:round/>
                      <a:headEnd len="sm" w="sm" type="none"/>
                      <a:tailEnd len="sm" w="sm" type="none"/>
                    </a:lnT>
                    <a:lnB cap="flat" cmpd="sng" w="19050">
                      <a:solidFill>
                        <a:srgbClr val="072C62"/>
                      </a:solidFill>
                      <a:prstDash val="solid"/>
                      <a:round/>
                      <a:headEnd len="sm" w="sm" type="none"/>
                      <a:tailEnd len="sm" w="sm" type="none"/>
                    </a:lnB>
                  </a:tcPr>
                </a:tc>
                <a:tc>
                  <a:txBody>
                    <a:bodyPr/>
                    <a:lstStyle/>
                    <a:p>
                      <a:pPr indent="0" lvl="0" marL="0" rtl="0" algn="ctr">
                        <a:lnSpc>
                          <a:spcPct val="107000"/>
                        </a:lnSpc>
                        <a:spcBef>
                          <a:spcPts val="0"/>
                        </a:spcBef>
                        <a:spcAft>
                          <a:spcPts val="800"/>
                        </a:spcAft>
                        <a:buNone/>
                      </a:pPr>
                      <a:r>
                        <a:rPr lang="en-GB" sz="1200">
                          <a:solidFill>
                            <a:srgbClr val="072C62"/>
                          </a:solidFill>
                          <a:latin typeface="Maven Pro"/>
                          <a:ea typeface="Maven Pro"/>
                          <a:cs typeface="Maven Pro"/>
                          <a:sym typeface="Maven Pro"/>
                        </a:rPr>
                        <a:t>2</a:t>
                      </a:r>
                      <a:r>
                        <a:rPr baseline="30000" lang="en-GB" sz="1200">
                          <a:solidFill>
                            <a:srgbClr val="072C62"/>
                          </a:solidFill>
                          <a:latin typeface="Maven Pro"/>
                          <a:ea typeface="Maven Pro"/>
                          <a:cs typeface="Maven Pro"/>
                          <a:sym typeface="Maven Pro"/>
                        </a:rPr>
                        <a:t>nd </a:t>
                      </a:r>
                      <a:r>
                        <a:rPr lang="en-GB" sz="1200">
                          <a:solidFill>
                            <a:srgbClr val="072C62"/>
                          </a:solidFill>
                          <a:latin typeface="Maven Pro"/>
                          <a:ea typeface="Maven Pro"/>
                          <a:cs typeface="Maven Pro"/>
                          <a:sym typeface="Maven Pro"/>
                        </a:rPr>
                        <a:t>Week of September</a:t>
                      </a:r>
                      <a:endParaRPr sz="1200">
                        <a:solidFill>
                          <a:srgbClr val="072C62"/>
                        </a:solidFill>
                        <a:latin typeface="Maven Pro"/>
                        <a:ea typeface="Maven Pro"/>
                        <a:cs typeface="Maven Pro"/>
                        <a:sym typeface="Maven Pro"/>
                      </a:endParaRPr>
                    </a:p>
                  </a:txBody>
                  <a:tcPr marT="91425" marB="91425" marR="91425" marL="91425">
                    <a:lnL cap="flat" cmpd="sng" w="19050">
                      <a:solidFill>
                        <a:srgbClr val="072C62"/>
                      </a:solidFill>
                      <a:prstDash val="solid"/>
                      <a:round/>
                      <a:headEnd len="sm" w="sm" type="none"/>
                      <a:tailEnd len="sm" w="sm" type="none"/>
                    </a:lnL>
                    <a:lnR cap="flat" cmpd="sng" w="19050">
                      <a:solidFill>
                        <a:srgbClr val="072C62"/>
                      </a:solidFill>
                      <a:prstDash val="solid"/>
                      <a:round/>
                      <a:headEnd len="sm" w="sm" type="none"/>
                      <a:tailEnd len="sm" w="sm" type="none"/>
                    </a:lnR>
                    <a:lnT cap="flat" cmpd="sng" w="19050">
                      <a:solidFill>
                        <a:srgbClr val="072C62"/>
                      </a:solidFill>
                      <a:prstDash val="solid"/>
                      <a:round/>
                      <a:headEnd len="sm" w="sm" type="none"/>
                      <a:tailEnd len="sm" w="sm" type="none"/>
                    </a:lnT>
                    <a:lnB cap="flat" cmpd="sng" w="19050">
                      <a:solidFill>
                        <a:srgbClr val="072C62"/>
                      </a:solidFill>
                      <a:prstDash val="solid"/>
                      <a:round/>
                      <a:headEnd len="sm" w="sm" type="none"/>
                      <a:tailEnd len="sm" w="sm" type="none"/>
                    </a:lnB>
                  </a:tcPr>
                </a:tc>
              </a:tr>
              <a:tr h="208250">
                <a:tc>
                  <a:txBody>
                    <a:bodyPr/>
                    <a:lstStyle/>
                    <a:p>
                      <a:pPr indent="0" lvl="0" marL="0" rtl="0" algn="ctr">
                        <a:lnSpc>
                          <a:spcPct val="107000"/>
                        </a:lnSpc>
                        <a:spcBef>
                          <a:spcPts val="0"/>
                        </a:spcBef>
                        <a:spcAft>
                          <a:spcPts val="800"/>
                        </a:spcAft>
                        <a:buNone/>
                      </a:pPr>
                      <a:r>
                        <a:rPr lang="en-GB" sz="1200">
                          <a:solidFill>
                            <a:srgbClr val="072C62"/>
                          </a:solidFill>
                          <a:latin typeface="Maven Pro"/>
                          <a:ea typeface="Maven Pro"/>
                          <a:cs typeface="Maven Pro"/>
                          <a:sym typeface="Maven Pro"/>
                        </a:rPr>
                        <a:t>Draft report</a:t>
                      </a:r>
                      <a:endParaRPr sz="1200">
                        <a:solidFill>
                          <a:srgbClr val="072C62"/>
                        </a:solidFill>
                        <a:latin typeface="Maven Pro"/>
                        <a:ea typeface="Maven Pro"/>
                        <a:cs typeface="Maven Pro"/>
                        <a:sym typeface="Maven Pro"/>
                      </a:endParaRPr>
                    </a:p>
                  </a:txBody>
                  <a:tcPr marT="91425" marB="91425" marR="91425" marL="91425">
                    <a:lnL cap="flat" cmpd="sng" w="19050">
                      <a:solidFill>
                        <a:srgbClr val="072C62"/>
                      </a:solidFill>
                      <a:prstDash val="solid"/>
                      <a:round/>
                      <a:headEnd len="sm" w="sm" type="none"/>
                      <a:tailEnd len="sm" w="sm" type="none"/>
                    </a:lnL>
                    <a:lnR cap="flat" cmpd="sng" w="19050">
                      <a:solidFill>
                        <a:srgbClr val="072C62"/>
                      </a:solidFill>
                      <a:prstDash val="solid"/>
                      <a:round/>
                      <a:headEnd len="sm" w="sm" type="none"/>
                      <a:tailEnd len="sm" w="sm" type="none"/>
                    </a:lnR>
                    <a:lnT cap="flat" cmpd="sng" w="19050">
                      <a:solidFill>
                        <a:srgbClr val="072C62"/>
                      </a:solidFill>
                      <a:prstDash val="solid"/>
                      <a:round/>
                      <a:headEnd len="sm" w="sm" type="none"/>
                      <a:tailEnd len="sm" w="sm" type="none"/>
                    </a:lnT>
                    <a:lnB cap="flat" cmpd="sng" w="19050">
                      <a:solidFill>
                        <a:srgbClr val="072C62"/>
                      </a:solidFill>
                      <a:prstDash val="solid"/>
                      <a:round/>
                      <a:headEnd len="sm" w="sm" type="none"/>
                      <a:tailEnd len="sm" w="sm" type="none"/>
                    </a:lnB>
                  </a:tcPr>
                </a:tc>
                <a:tc>
                  <a:txBody>
                    <a:bodyPr/>
                    <a:lstStyle/>
                    <a:p>
                      <a:pPr indent="0" lvl="0" marL="0" rtl="0" algn="ctr">
                        <a:lnSpc>
                          <a:spcPct val="107000"/>
                        </a:lnSpc>
                        <a:spcBef>
                          <a:spcPts val="0"/>
                        </a:spcBef>
                        <a:spcAft>
                          <a:spcPts val="800"/>
                        </a:spcAft>
                        <a:buNone/>
                      </a:pPr>
                      <a:r>
                        <a:rPr lang="en-GB" sz="1200">
                          <a:solidFill>
                            <a:srgbClr val="072C62"/>
                          </a:solidFill>
                          <a:latin typeface="Maven Pro"/>
                          <a:ea typeface="Maven Pro"/>
                          <a:cs typeface="Maven Pro"/>
                          <a:sym typeface="Maven Pro"/>
                        </a:rPr>
                        <a:t>3</a:t>
                      </a:r>
                      <a:r>
                        <a:rPr baseline="30000" lang="en-GB" sz="1200">
                          <a:solidFill>
                            <a:srgbClr val="072C62"/>
                          </a:solidFill>
                          <a:latin typeface="Maven Pro"/>
                          <a:ea typeface="Maven Pro"/>
                          <a:cs typeface="Maven Pro"/>
                          <a:sym typeface="Maven Pro"/>
                        </a:rPr>
                        <a:t>rd</a:t>
                      </a:r>
                      <a:r>
                        <a:rPr baseline="30000" lang="en-GB" sz="1200">
                          <a:solidFill>
                            <a:srgbClr val="072C62"/>
                          </a:solidFill>
                          <a:latin typeface="Maven Pro"/>
                          <a:ea typeface="Maven Pro"/>
                          <a:cs typeface="Maven Pro"/>
                          <a:sym typeface="Maven Pro"/>
                        </a:rPr>
                        <a:t> </a:t>
                      </a:r>
                      <a:r>
                        <a:rPr lang="en-GB" sz="1200">
                          <a:solidFill>
                            <a:srgbClr val="072C62"/>
                          </a:solidFill>
                          <a:latin typeface="Maven Pro"/>
                          <a:ea typeface="Maven Pro"/>
                          <a:cs typeface="Maven Pro"/>
                          <a:sym typeface="Maven Pro"/>
                        </a:rPr>
                        <a:t>Week of September</a:t>
                      </a:r>
                      <a:endParaRPr sz="1200">
                        <a:solidFill>
                          <a:srgbClr val="072C62"/>
                        </a:solidFill>
                        <a:latin typeface="Maven Pro"/>
                        <a:ea typeface="Maven Pro"/>
                        <a:cs typeface="Maven Pro"/>
                        <a:sym typeface="Maven Pro"/>
                      </a:endParaRPr>
                    </a:p>
                  </a:txBody>
                  <a:tcPr marT="91425" marB="91425" marR="91425" marL="91425">
                    <a:lnL cap="flat" cmpd="sng" w="19050">
                      <a:solidFill>
                        <a:srgbClr val="072C62"/>
                      </a:solidFill>
                      <a:prstDash val="solid"/>
                      <a:round/>
                      <a:headEnd len="sm" w="sm" type="none"/>
                      <a:tailEnd len="sm" w="sm" type="none"/>
                    </a:lnL>
                    <a:lnR cap="flat" cmpd="sng" w="19050">
                      <a:solidFill>
                        <a:srgbClr val="072C62"/>
                      </a:solidFill>
                      <a:prstDash val="solid"/>
                      <a:round/>
                      <a:headEnd len="sm" w="sm" type="none"/>
                      <a:tailEnd len="sm" w="sm" type="none"/>
                    </a:lnR>
                    <a:lnT cap="flat" cmpd="sng" w="19050">
                      <a:solidFill>
                        <a:srgbClr val="072C62"/>
                      </a:solidFill>
                      <a:prstDash val="solid"/>
                      <a:round/>
                      <a:headEnd len="sm" w="sm" type="none"/>
                      <a:tailEnd len="sm" w="sm" type="none"/>
                    </a:lnT>
                    <a:lnB cap="flat" cmpd="sng" w="19050">
                      <a:solidFill>
                        <a:srgbClr val="072C62"/>
                      </a:solidFill>
                      <a:prstDash val="solid"/>
                      <a:round/>
                      <a:headEnd len="sm" w="sm" type="none"/>
                      <a:tailEnd len="sm" w="sm" type="none"/>
                    </a:lnB>
                  </a:tcPr>
                </a:tc>
              </a:tr>
              <a:tr h="188050">
                <a:tc>
                  <a:txBody>
                    <a:bodyPr/>
                    <a:lstStyle/>
                    <a:p>
                      <a:pPr indent="0" lvl="0" marL="0" rtl="0" algn="ctr">
                        <a:lnSpc>
                          <a:spcPct val="107000"/>
                        </a:lnSpc>
                        <a:spcBef>
                          <a:spcPts val="0"/>
                        </a:spcBef>
                        <a:spcAft>
                          <a:spcPts val="800"/>
                        </a:spcAft>
                        <a:buNone/>
                      </a:pPr>
                      <a:r>
                        <a:rPr lang="en-GB" sz="1200">
                          <a:solidFill>
                            <a:srgbClr val="072C62"/>
                          </a:solidFill>
                          <a:latin typeface="Maven Pro"/>
                          <a:ea typeface="Maven Pro"/>
                          <a:cs typeface="Maven Pro"/>
                          <a:sym typeface="Maven Pro"/>
                        </a:rPr>
                        <a:t>Submission of final report</a:t>
                      </a:r>
                      <a:endParaRPr sz="1200">
                        <a:solidFill>
                          <a:srgbClr val="072C62"/>
                        </a:solidFill>
                        <a:latin typeface="Maven Pro"/>
                        <a:ea typeface="Maven Pro"/>
                        <a:cs typeface="Maven Pro"/>
                        <a:sym typeface="Maven Pro"/>
                      </a:endParaRPr>
                    </a:p>
                  </a:txBody>
                  <a:tcPr marT="91425" marB="91425" marR="91425" marL="91425">
                    <a:lnL cap="flat" cmpd="sng" w="19050">
                      <a:solidFill>
                        <a:srgbClr val="072C62"/>
                      </a:solidFill>
                      <a:prstDash val="solid"/>
                      <a:round/>
                      <a:headEnd len="sm" w="sm" type="none"/>
                      <a:tailEnd len="sm" w="sm" type="none"/>
                    </a:lnL>
                    <a:lnR cap="flat" cmpd="sng" w="19050">
                      <a:solidFill>
                        <a:srgbClr val="072C62"/>
                      </a:solidFill>
                      <a:prstDash val="solid"/>
                      <a:round/>
                      <a:headEnd len="sm" w="sm" type="none"/>
                      <a:tailEnd len="sm" w="sm" type="none"/>
                    </a:lnR>
                    <a:lnT cap="flat" cmpd="sng" w="19050">
                      <a:solidFill>
                        <a:srgbClr val="072C62"/>
                      </a:solidFill>
                      <a:prstDash val="solid"/>
                      <a:round/>
                      <a:headEnd len="sm" w="sm" type="none"/>
                      <a:tailEnd len="sm" w="sm" type="none"/>
                    </a:lnT>
                    <a:lnB cap="flat" cmpd="sng" w="19050">
                      <a:solidFill>
                        <a:srgbClr val="072C6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200">
                          <a:solidFill>
                            <a:srgbClr val="072C62"/>
                          </a:solidFill>
                          <a:latin typeface="Maven Pro"/>
                          <a:ea typeface="Maven Pro"/>
                          <a:cs typeface="Maven Pro"/>
                          <a:sym typeface="Maven Pro"/>
                        </a:rPr>
                        <a:t>End of September</a:t>
                      </a:r>
                      <a:endParaRPr sz="1200">
                        <a:solidFill>
                          <a:srgbClr val="072C62"/>
                        </a:solidFill>
                        <a:latin typeface="Maven Pro"/>
                        <a:ea typeface="Maven Pro"/>
                        <a:cs typeface="Maven Pro"/>
                        <a:sym typeface="Maven Pro"/>
                      </a:endParaRPr>
                    </a:p>
                  </a:txBody>
                  <a:tcPr marT="91425" marB="91425" marR="91425" marL="91425">
                    <a:lnL cap="flat" cmpd="sng" w="19050">
                      <a:solidFill>
                        <a:srgbClr val="072C62"/>
                      </a:solidFill>
                      <a:prstDash val="solid"/>
                      <a:round/>
                      <a:headEnd len="sm" w="sm" type="none"/>
                      <a:tailEnd len="sm" w="sm" type="none"/>
                    </a:lnL>
                    <a:lnR cap="flat" cmpd="sng" w="19050">
                      <a:solidFill>
                        <a:srgbClr val="072C62"/>
                      </a:solidFill>
                      <a:prstDash val="solid"/>
                      <a:round/>
                      <a:headEnd len="sm" w="sm" type="none"/>
                      <a:tailEnd len="sm" w="sm" type="none"/>
                    </a:lnR>
                    <a:lnT cap="flat" cmpd="sng" w="19050">
                      <a:solidFill>
                        <a:srgbClr val="072C62"/>
                      </a:solidFill>
                      <a:prstDash val="solid"/>
                      <a:round/>
                      <a:headEnd len="sm" w="sm" type="none"/>
                      <a:tailEnd len="sm" w="sm" type="none"/>
                    </a:lnT>
                    <a:lnB cap="flat" cmpd="sng" w="19050">
                      <a:solidFill>
                        <a:srgbClr val="072C62"/>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FA8DC"/>
        </a:solidFill>
      </p:bgPr>
    </p:bg>
    <p:spTree>
      <p:nvGrpSpPr>
        <p:cNvPr id="306" name="Shape 306"/>
        <p:cNvGrpSpPr/>
        <p:nvPr/>
      </p:nvGrpSpPr>
      <p:grpSpPr>
        <a:xfrm>
          <a:off x="0" y="0"/>
          <a:ext cx="0" cy="0"/>
          <a:chOff x="0" y="0"/>
          <a:chExt cx="0" cy="0"/>
        </a:xfrm>
      </p:grpSpPr>
      <p:sp>
        <p:nvSpPr>
          <p:cNvPr id="307" name="Google Shape;307;p22"/>
          <p:cNvSpPr txBox="1"/>
          <p:nvPr>
            <p:ph type="title"/>
          </p:nvPr>
        </p:nvSpPr>
        <p:spPr>
          <a:xfrm>
            <a:off x="824000" y="763600"/>
            <a:ext cx="7683600" cy="3573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GB" sz="3800"/>
              <a:t>Concurrent Evaluation of Chiranjeevi Yojana </a:t>
            </a:r>
            <a:endParaRPr sz="3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23"/>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Background of the scheme</a:t>
            </a:r>
            <a:endParaRPr/>
          </a:p>
        </p:txBody>
      </p:sp>
      <p:sp>
        <p:nvSpPr>
          <p:cNvPr id="313" name="Google Shape;313;p23"/>
          <p:cNvSpPr txBox="1"/>
          <p:nvPr>
            <p:ph idx="1" type="body"/>
          </p:nvPr>
        </p:nvSpPr>
        <p:spPr>
          <a:xfrm>
            <a:off x="1303800" y="1532850"/>
            <a:ext cx="7248600" cy="2771700"/>
          </a:xfrm>
          <a:prstGeom prst="rect">
            <a:avLst/>
          </a:prstGeom>
        </p:spPr>
        <p:txBody>
          <a:bodyPr anchorCtr="0" anchor="t" bIns="91425" lIns="91425" spcFirstLastPara="1" rIns="91425" wrap="square" tIns="91425">
            <a:normAutofit fontScale="92500"/>
          </a:bodyPr>
          <a:lstStyle/>
          <a:p>
            <a:pPr indent="-304958" lvl="0" marL="457200" rtl="0" algn="just">
              <a:lnSpc>
                <a:spcPct val="200000"/>
              </a:lnSpc>
              <a:spcBef>
                <a:spcPts val="0"/>
              </a:spcBef>
              <a:spcAft>
                <a:spcPts val="0"/>
              </a:spcAft>
              <a:buClr>
                <a:srgbClr val="000000"/>
              </a:buClr>
              <a:buSzPct val="100000"/>
              <a:buFont typeface="Maven Pro"/>
              <a:buChar char="➢"/>
            </a:pPr>
            <a:r>
              <a:rPr lang="en-GB">
                <a:solidFill>
                  <a:srgbClr val="000000"/>
                </a:solidFill>
                <a:latin typeface="Maven Pro"/>
                <a:ea typeface="Maven Pro"/>
                <a:cs typeface="Maven Pro"/>
                <a:sym typeface="Maven Pro"/>
              </a:rPr>
              <a:t>Mukhya Mantri Chiranjeevi Swasthya Bima Yojana (MMCSBY) is being implemented in Rajasthan since 1</a:t>
            </a:r>
            <a:r>
              <a:rPr baseline="30000" lang="en-GB">
                <a:solidFill>
                  <a:srgbClr val="000000"/>
                </a:solidFill>
                <a:latin typeface="Maven Pro"/>
                <a:ea typeface="Maven Pro"/>
                <a:cs typeface="Maven Pro"/>
                <a:sym typeface="Maven Pro"/>
              </a:rPr>
              <a:t>st</a:t>
            </a:r>
            <a:r>
              <a:rPr lang="en-GB">
                <a:solidFill>
                  <a:srgbClr val="000000"/>
                </a:solidFill>
                <a:latin typeface="Maven Pro"/>
                <a:ea typeface="Maven Pro"/>
                <a:cs typeface="Maven Pro"/>
                <a:sym typeface="Maven Pro"/>
              </a:rPr>
              <a:t> May 2021 with an aim to reduce out of pocket expenses for hospitalisation (inpatient care and day care surgeries) for treatment of diseases and medical conditions. </a:t>
            </a:r>
            <a:endParaRPr>
              <a:solidFill>
                <a:srgbClr val="000000"/>
              </a:solidFill>
              <a:latin typeface="Maven Pro"/>
              <a:ea typeface="Maven Pro"/>
              <a:cs typeface="Maven Pro"/>
              <a:sym typeface="Maven Pro"/>
            </a:endParaRPr>
          </a:p>
          <a:p>
            <a:pPr indent="-304958" lvl="0" marL="457200" rtl="0" algn="just">
              <a:lnSpc>
                <a:spcPct val="200000"/>
              </a:lnSpc>
              <a:spcBef>
                <a:spcPts val="0"/>
              </a:spcBef>
              <a:spcAft>
                <a:spcPts val="0"/>
              </a:spcAft>
              <a:buClr>
                <a:srgbClr val="000000"/>
              </a:buClr>
              <a:buSzPct val="100000"/>
              <a:buFont typeface="Maven Pro"/>
              <a:buChar char="➢"/>
            </a:pPr>
            <a:r>
              <a:rPr lang="en-GB">
                <a:solidFill>
                  <a:srgbClr val="000000"/>
                </a:solidFill>
                <a:latin typeface="Maven Pro"/>
                <a:ea typeface="Maven Pro"/>
                <a:cs typeface="Maven Pro"/>
                <a:sym typeface="Maven Pro"/>
              </a:rPr>
              <a:t>Department of Health and Family Welfare, GoR implements the scheme through the Rajasthan State Health Assurance Agency (RSHAA).</a:t>
            </a:r>
            <a:endParaRPr>
              <a:solidFill>
                <a:srgbClr val="000000"/>
              </a:solidFill>
              <a:latin typeface="Maven Pro"/>
              <a:ea typeface="Maven Pro"/>
              <a:cs typeface="Maven Pro"/>
              <a:sym typeface="Maven Pro"/>
            </a:endParaRPr>
          </a:p>
          <a:p>
            <a:pPr indent="-304958" lvl="0" marL="457200" rtl="0" algn="just">
              <a:lnSpc>
                <a:spcPct val="200000"/>
              </a:lnSpc>
              <a:spcBef>
                <a:spcPts val="0"/>
              </a:spcBef>
              <a:spcAft>
                <a:spcPts val="0"/>
              </a:spcAft>
              <a:buSzPct val="100000"/>
              <a:buFont typeface="Maven Pro"/>
              <a:buChar char="➢"/>
            </a:pPr>
            <a:r>
              <a:rPr lang="en-GB">
                <a:solidFill>
                  <a:srgbClr val="000000"/>
                </a:solidFill>
                <a:latin typeface="Maven Pro"/>
                <a:ea typeface="Maven Pro"/>
                <a:cs typeface="Maven Pro"/>
                <a:sym typeface="Maven Pro"/>
              </a:rPr>
              <a:t>Budget 2023-24: </a:t>
            </a:r>
            <a:r>
              <a:rPr lang="en-GB">
                <a:solidFill>
                  <a:srgbClr val="202124"/>
                </a:solidFill>
                <a:highlight>
                  <a:srgbClr val="FFFFFF"/>
                </a:highlight>
                <a:latin typeface="Maven Pro"/>
                <a:ea typeface="Maven Pro"/>
                <a:cs typeface="Maven Pro"/>
                <a:sym typeface="Maven Pro"/>
              </a:rPr>
              <a:t>Medical cover under the scheme has been increased from Rs 10 lakh to </a:t>
            </a:r>
            <a:r>
              <a:rPr lang="en-GB">
                <a:solidFill>
                  <a:srgbClr val="040C28"/>
                </a:solidFill>
                <a:latin typeface="Maven Pro"/>
                <a:ea typeface="Maven Pro"/>
                <a:cs typeface="Maven Pro"/>
                <a:sym typeface="Maven Pro"/>
              </a:rPr>
              <a:t>Rs 25 lakh annually per family</a:t>
            </a:r>
            <a:endParaRPr>
              <a:solidFill>
                <a:srgbClr val="000000"/>
              </a:solidFill>
              <a:latin typeface="Maven Pro"/>
              <a:ea typeface="Maven Pro"/>
              <a:cs typeface="Maven Pro"/>
              <a:sym typeface="Maven Pr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24"/>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Progress</a:t>
            </a:r>
            <a:r>
              <a:rPr lang="en-GB"/>
              <a:t> of the scheme </a:t>
            </a:r>
            <a:endParaRPr/>
          </a:p>
          <a:p>
            <a:pPr indent="0" lvl="0" marL="0" rtl="0" algn="l">
              <a:spcBef>
                <a:spcPts val="0"/>
              </a:spcBef>
              <a:spcAft>
                <a:spcPts val="0"/>
              </a:spcAft>
              <a:buNone/>
            </a:pPr>
            <a:r>
              <a:rPr lang="en-GB"/>
              <a:t>(From 1st May 2021 to 02 March 2023)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19" name="Google Shape;319;p24"/>
          <p:cNvSpPr txBox="1"/>
          <p:nvPr/>
        </p:nvSpPr>
        <p:spPr>
          <a:xfrm>
            <a:off x="1752600" y="2895600"/>
            <a:ext cx="2895600" cy="581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1200"/>
              </a:spcAft>
              <a:buNone/>
            </a:pPr>
            <a:r>
              <a:rPr b="1" lang="en-GB" sz="1200">
                <a:solidFill>
                  <a:schemeClr val="dk2"/>
                </a:solidFill>
                <a:latin typeface="Maven Pro"/>
                <a:ea typeface="Maven Pro"/>
                <a:cs typeface="Maven Pro"/>
                <a:sym typeface="Maven Pro"/>
              </a:rPr>
              <a:t>846 government and 922 private empanelled hospitals</a:t>
            </a:r>
            <a:endParaRPr b="1" sz="1200">
              <a:solidFill>
                <a:schemeClr val="dk2"/>
              </a:solidFill>
              <a:latin typeface="Maven Pro"/>
              <a:ea typeface="Maven Pro"/>
              <a:cs typeface="Maven Pro"/>
              <a:sym typeface="Maven Pro"/>
            </a:endParaRPr>
          </a:p>
        </p:txBody>
      </p:sp>
      <p:sp>
        <p:nvSpPr>
          <p:cNvPr id="320" name="Google Shape;320;p24"/>
          <p:cNvSpPr txBox="1"/>
          <p:nvPr/>
        </p:nvSpPr>
        <p:spPr>
          <a:xfrm>
            <a:off x="5791200" y="2971800"/>
            <a:ext cx="3000000" cy="3693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1200"/>
              </a:spcAft>
              <a:buNone/>
            </a:pPr>
            <a:r>
              <a:rPr b="1" lang="en-GB" sz="1200">
                <a:solidFill>
                  <a:schemeClr val="dk2"/>
                </a:solidFill>
                <a:latin typeface="Maven Pro"/>
                <a:ea typeface="Maven Pro"/>
                <a:cs typeface="Maven Pro"/>
                <a:sym typeface="Maven Pro"/>
              </a:rPr>
              <a:t>34.29 lakh patients treated</a:t>
            </a:r>
            <a:endParaRPr b="1" sz="1200">
              <a:solidFill>
                <a:schemeClr val="dk2"/>
              </a:solidFill>
              <a:latin typeface="Maven Pro"/>
              <a:ea typeface="Maven Pro"/>
              <a:cs typeface="Maven Pro"/>
              <a:sym typeface="Maven Pro"/>
            </a:endParaRPr>
          </a:p>
        </p:txBody>
      </p:sp>
      <p:sp>
        <p:nvSpPr>
          <p:cNvPr id="321" name="Google Shape;321;p24"/>
          <p:cNvSpPr txBox="1"/>
          <p:nvPr/>
        </p:nvSpPr>
        <p:spPr>
          <a:xfrm>
            <a:off x="1828800" y="1981200"/>
            <a:ext cx="2720400" cy="3693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1200"/>
              </a:spcAft>
              <a:buNone/>
            </a:pPr>
            <a:r>
              <a:rPr b="1" lang="en-GB" sz="1200">
                <a:solidFill>
                  <a:schemeClr val="dk2"/>
                </a:solidFill>
                <a:latin typeface="Maven Pro"/>
                <a:ea typeface="Maven Pro"/>
                <a:cs typeface="Maven Pro"/>
                <a:sym typeface="Maven Pro"/>
              </a:rPr>
              <a:t>1.39 crore registered families</a:t>
            </a:r>
            <a:endParaRPr b="1" sz="1200">
              <a:solidFill>
                <a:schemeClr val="dk2"/>
              </a:solidFill>
              <a:latin typeface="Maven Pro"/>
              <a:ea typeface="Maven Pro"/>
              <a:cs typeface="Maven Pro"/>
              <a:sym typeface="Maven Pro"/>
            </a:endParaRPr>
          </a:p>
        </p:txBody>
      </p:sp>
      <p:sp>
        <p:nvSpPr>
          <p:cNvPr id="322" name="Google Shape;322;p24"/>
          <p:cNvSpPr txBox="1"/>
          <p:nvPr/>
        </p:nvSpPr>
        <p:spPr>
          <a:xfrm>
            <a:off x="5867400" y="1981200"/>
            <a:ext cx="3000000" cy="3693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1200"/>
              </a:spcAft>
              <a:buNone/>
            </a:pPr>
            <a:r>
              <a:rPr b="1" lang="en-GB" sz="1200">
                <a:solidFill>
                  <a:schemeClr val="dk2"/>
                </a:solidFill>
                <a:latin typeface="Maven Pro"/>
                <a:ea typeface="Maven Pro"/>
                <a:cs typeface="Maven Pro"/>
                <a:sym typeface="Maven Pro"/>
              </a:rPr>
              <a:t>1798 packages</a:t>
            </a:r>
            <a:endParaRPr b="1" sz="1200">
              <a:solidFill>
                <a:schemeClr val="dk2"/>
              </a:solidFill>
              <a:latin typeface="Maven Pro"/>
              <a:ea typeface="Maven Pro"/>
              <a:cs typeface="Maven Pro"/>
              <a:sym typeface="Maven Pro"/>
            </a:endParaRPr>
          </a:p>
        </p:txBody>
      </p:sp>
      <p:pic>
        <p:nvPicPr>
          <p:cNvPr id="323" name="Google Shape;323;p24"/>
          <p:cNvPicPr preferRelativeResize="0"/>
          <p:nvPr/>
        </p:nvPicPr>
        <p:blipFill>
          <a:blip r:embed="rId3">
            <a:alphaModFix/>
          </a:blip>
          <a:stretch>
            <a:fillRect/>
          </a:stretch>
        </p:blipFill>
        <p:spPr>
          <a:xfrm>
            <a:off x="1039388" y="1856862"/>
            <a:ext cx="677975" cy="677975"/>
          </a:xfrm>
          <a:prstGeom prst="rect">
            <a:avLst/>
          </a:prstGeom>
          <a:noFill/>
          <a:ln>
            <a:noFill/>
          </a:ln>
        </p:spPr>
      </p:pic>
      <p:pic>
        <p:nvPicPr>
          <p:cNvPr id="324" name="Google Shape;324;p24"/>
          <p:cNvPicPr preferRelativeResize="0"/>
          <p:nvPr/>
        </p:nvPicPr>
        <p:blipFill>
          <a:blip r:embed="rId4">
            <a:alphaModFix/>
          </a:blip>
          <a:stretch>
            <a:fillRect/>
          </a:stretch>
        </p:blipFill>
        <p:spPr>
          <a:xfrm>
            <a:off x="5134800" y="1933825"/>
            <a:ext cx="616451" cy="616451"/>
          </a:xfrm>
          <a:prstGeom prst="rect">
            <a:avLst/>
          </a:prstGeom>
          <a:noFill/>
          <a:ln>
            <a:noFill/>
          </a:ln>
        </p:spPr>
      </p:pic>
      <p:pic>
        <p:nvPicPr>
          <p:cNvPr id="325" name="Google Shape;325;p24"/>
          <p:cNvPicPr preferRelativeResize="0"/>
          <p:nvPr/>
        </p:nvPicPr>
        <p:blipFill>
          <a:blip r:embed="rId5">
            <a:alphaModFix/>
          </a:blip>
          <a:stretch>
            <a:fillRect/>
          </a:stretch>
        </p:blipFill>
        <p:spPr>
          <a:xfrm>
            <a:off x="1111350" y="2946225"/>
            <a:ext cx="534075" cy="534075"/>
          </a:xfrm>
          <a:prstGeom prst="rect">
            <a:avLst/>
          </a:prstGeom>
          <a:noFill/>
          <a:ln>
            <a:noFill/>
          </a:ln>
        </p:spPr>
      </p:pic>
      <p:pic>
        <p:nvPicPr>
          <p:cNvPr id="326" name="Google Shape;326;p24"/>
          <p:cNvPicPr preferRelativeResize="0"/>
          <p:nvPr/>
        </p:nvPicPr>
        <p:blipFill>
          <a:blip r:embed="rId6">
            <a:alphaModFix/>
          </a:blip>
          <a:stretch>
            <a:fillRect/>
          </a:stretch>
        </p:blipFill>
        <p:spPr>
          <a:xfrm>
            <a:off x="5093350" y="2849400"/>
            <a:ext cx="581700" cy="581700"/>
          </a:xfrm>
          <a:prstGeom prst="rect">
            <a:avLst/>
          </a:prstGeom>
          <a:noFill/>
          <a:ln>
            <a:noFill/>
          </a:ln>
        </p:spPr>
      </p:pic>
      <p:pic>
        <p:nvPicPr>
          <p:cNvPr id="327" name="Google Shape;327;p24"/>
          <p:cNvPicPr preferRelativeResize="0"/>
          <p:nvPr/>
        </p:nvPicPr>
        <p:blipFill>
          <a:blip r:embed="rId7">
            <a:alphaModFix/>
          </a:blip>
          <a:stretch>
            <a:fillRect/>
          </a:stretch>
        </p:blipFill>
        <p:spPr>
          <a:xfrm>
            <a:off x="1111350" y="3867225"/>
            <a:ext cx="581700" cy="581700"/>
          </a:xfrm>
          <a:prstGeom prst="rect">
            <a:avLst/>
          </a:prstGeom>
          <a:noFill/>
          <a:ln>
            <a:noFill/>
          </a:ln>
        </p:spPr>
      </p:pic>
      <p:sp>
        <p:nvSpPr>
          <p:cNvPr id="328" name="Google Shape;328;p24"/>
          <p:cNvSpPr txBox="1"/>
          <p:nvPr/>
        </p:nvSpPr>
        <p:spPr>
          <a:xfrm>
            <a:off x="1905000" y="3886200"/>
            <a:ext cx="2895600" cy="3693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1200"/>
              </a:spcAft>
              <a:buNone/>
            </a:pPr>
            <a:r>
              <a:rPr b="1" lang="en-GB" sz="1200">
                <a:solidFill>
                  <a:schemeClr val="dk2"/>
                </a:solidFill>
                <a:latin typeface="Maven Pro"/>
                <a:ea typeface="Maven Pro"/>
                <a:cs typeface="Maven Pro"/>
                <a:sym typeface="Maven Pro"/>
              </a:rPr>
              <a:t>66.78 lakh claims submitted</a:t>
            </a:r>
            <a:endParaRPr b="1" sz="1200">
              <a:solidFill>
                <a:schemeClr val="dk2"/>
              </a:solidFill>
              <a:latin typeface="Maven Pro"/>
              <a:ea typeface="Maven Pro"/>
              <a:cs typeface="Maven Pro"/>
              <a:sym typeface="Maven Pro"/>
            </a:endParaRPr>
          </a:p>
        </p:txBody>
      </p:sp>
      <p:pic>
        <p:nvPicPr>
          <p:cNvPr id="329" name="Google Shape;329;p24"/>
          <p:cNvPicPr preferRelativeResize="0"/>
          <p:nvPr/>
        </p:nvPicPr>
        <p:blipFill>
          <a:blip r:embed="rId8">
            <a:alphaModFix/>
          </a:blip>
          <a:stretch>
            <a:fillRect/>
          </a:stretch>
        </p:blipFill>
        <p:spPr>
          <a:xfrm>
            <a:off x="5075975" y="3849850"/>
            <a:ext cx="616451" cy="616451"/>
          </a:xfrm>
          <a:prstGeom prst="rect">
            <a:avLst/>
          </a:prstGeom>
          <a:noFill/>
          <a:ln>
            <a:noFill/>
          </a:ln>
        </p:spPr>
      </p:pic>
      <p:sp>
        <p:nvSpPr>
          <p:cNvPr id="330" name="Google Shape;330;p24"/>
          <p:cNvSpPr txBox="1"/>
          <p:nvPr/>
        </p:nvSpPr>
        <p:spPr>
          <a:xfrm>
            <a:off x="5867400" y="3962400"/>
            <a:ext cx="2895600" cy="3693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1200"/>
              </a:spcAft>
              <a:buNone/>
            </a:pPr>
            <a:r>
              <a:rPr b="1" lang="en-GB" sz="1200">
                <a:solidFill>
                  <a:schemeClr val="dk2"/>
                </a:solidFill>
                <a:latin typeface="Maven Pro"/>
                <a:ea typeface="Maven Pro"/>
                <a:cs typeface="Maven Pro"/>
                <a:sym typeface="Maven Pro"/>
              </a:rPr>
              <a:t> Claim Amount -Rs. 3908.58 crore</a:t>
            </a:r>
            <a:endParaRPr b="1" sz="1200">
              <a:solidFill>
                <a:schemeClr val="dk2"/>
              </a:solidFill>
              <a:latin typeface="Maven Pro"/>
              <a:ea typeface="Maven Pro"/>
              <a:cs typeface="Maven Pro"/>
              <a:sym typeface="Maven Pr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25"/>
          <p:cNvSpPr txBox="1"/>
          <p:nvPr>
            <p:ph type="title"/>
          </p:nvPr>
        </p:nvSpPr>
        <p:spPr>
          <a:xfrm>
            <a:off x="1200550" y="619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Objectives</a:t>
            </a:r>
            <a:endParaRPr/>
          </a:p>
        </p:txBody>
      </p:sp>
      <p:sp>
        <p:nvSpPr>
          <p:cNvPr id="336" name="Google Shape;336;p25"/>
          <p:cNvSpPr txBox="1"/>
          <p:nvPr>
            <p:ph idx="1" type="body"/>
          </p:nvPr>
        </p:nvSpPr>
        <p:spPr>
          <a:xfrm>
            <a:off x="1303800" y="1455700"/>
            <a:ext cx="7030500" cy="34812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GB">
                <a:latin typeface="Maven Pro"/>
                <a:ea typeface="Maven Pro"/>
                <a:cs typeface="Maven Pro"/>
                <a:sym typeface="Maven Pro"/>
              </a:rPr>
              <a:t>In collaboration with </a:t>
            </a:r>
            <a:r>
              <a:rPr lang="en-GB">
                <a:latin typeface="Maven Pro"/>
                <a:ea typeface="Maven Pro"/>
                <a:cs typeface="Maven Pro"/>
                <a:sym typeface="Maven Pro"/>
              </a:rPr>
              <a:t>Health System Transformation Platform (HSTP), CRISP will conduct an evaluation to review:</a:t>
            </a:r>
            <a:endParaRPr>
              <a:latin typeface="Maven Pro"/>
              <a:ea typeface="Maven Pro"/>
              <a:cs typeface="Maven Pro"/>
              <a:sym typeface="Maven Pro"/>
            </a:endParaRPr>
          </a:p>
          <a:p>
            <a:pPr indent="-311150" lvl="0" marL="457200" rtl="0" algn="just">
              <a:lnSpc>
                <a:spcPct val="115000"/>
              </a:lnSpc>
              <a:spcBef>
                <a:spcPts val="900"/>
              </a:spcBef>
              <a:spcAft>
                <a:spcPts val="0"/>
              </a:spcAft>
              <a:buClr>
                <a:srgbClr val="000000"/>
              </a:buClr>
              <a:buSzPts val="1300"/>
              <a:buFont typeface="Maven Pro"/>
              <a:buAutoNum type="arabicPeriod"/>
            </a:pPr>
            <a:r>
              <a:rPr lang="en-GB">
                <a:solidFill>
                  <a:srgbClr val="000000"/>
                </a:solidFill>
                <a:latin typeface="Maven Pro"/>
                <a:ea typeface="Maven Pro"/>
                <a:cs typeface="Maven Pro"/>
                <a:sym typeface="Maven Pro"/>
              </a:rPr>
              <a:t>Current status, processes both technical and operational in the implementation of the scheme </a:t>
            </a:r>
            <a:endParaRPr>
              <a:solidFill>
                <a:srgbClr val="000000"/>
              </a:solidFill>
              <a:latin typeface="Maven Pro"/>
              <a:ea typeface="Maven Pro"/>
              <a:cs typeface="Maven Pro"/>
              <a:sym typeface="Maven Pro"/>
            </a:endParaRPr>
          </a:p>
          <a:p>
            <a:pPr indent="-311150" lvl="0" marL="457200" rtl="0" algn="just">
              <a:lnSpc>
                <a:spcPct val="115000"/>
              </a:lnSpc>
              <a:spcBef>
                <a:spcPts val="900"/>
              </a:spcBef>
              <a:spcAft>
                <a:spcPts val="0"/>
              </a:spcAft>
              <a:buClr>
                <a:srgbClr val="000000"/>
              </a:buClr>
              <a:buSzPts val="1300"/>
              <a:buFont typeface="Maven Pro"/>
              <a:buAutoNum type="arabicPeriod"/>
            </a:pPr>
            <a:r>
              <a:rPr lang="en-GB">
                <a:solidFill>
                  <a:srgbClr val="000000"/>
                </a:solidFill>
                <a:latin typeface="Maven Pro"/>
                <a:ea typeface="Maven Pro"/>
                <a:cs typeface="Maven Pro"/>
                <a:sym typeface="Maven Pro"/>
              </a:rPr>
              <a:t>Identify gaps and provide recommendations to enhance scheme implementation and improving provision of Universal Health Coverage (UHC). </a:t>
            </a:r>
            <a:endParaRPr>
              <a:solidFill>
                <a:srgbClr val="000000"/>
              </a:solidFill>
              <a:latin typeface="Maven Pro"/>
              <a:ea typeface="Maven Pro"/>
              <a:cs typeface="Maven Pro"/>
              <a:sym typeface="Maven Pro"/>
            </a:endParaRPr>
          </a:p>
          <a:p>
            <a:pPr indent="-311150" lvl="0" marL="457200" rtl="0" algn="just">
              <a:lnSpc>
                <a:spcPct val="115000"/>
              </a:lnSpc>
              <a:spcBef>
                <a:spcPts val="900"/>
              </a:spcBef>
              <a:spcAft>
                <a:spcPts val="0"/>
              </a:spcAft>
              <a:buClr>
                <a:srgbClr val="000000"/>
              </a:buClr>
              <a:buSzPts val="1300"/>
              <a:buFont typeface="Maven Pro"/>
              <a:buAutoNum type="arabicPeriod"/>
            </a:pPr>
            <a:r>
              <a:rPr lang="en-GB">
                <a:solidFill>
                  <a:srgbClr val="000000"/>
                </a:solidFill>
                <a:latin typeface="Maven Pro"/>
                <a:ea typeface="Maven Pro"/>
                <a:cs typeface="Maven Pro"/>
                <a:sym typeface="Maven Pro"/>
              </a:rPr>
              <a:t>Assess the early impact of the scheme on the beneficiaries in terms of key parameters such as out-of-pocket expenditure and mortality.</a:t>
            </a:r>
            <a:endParaRPr>
              <a:solidFill>
                <a:srgbClr val="000000"/>
              </a:solidFill>
              <a:latin typeface="Maven Pro"/>
              <a:ea typeface="Maven Pro"/>
              <a:cs typeface="Maven Pro"/>
              <a:sym typeface="Maven Pro"/>
            </a:endParaRPr>
          </a:p>
          <a:p>
            <a:pPr indent="-311150" lvl="0" marL="457200" rtl="0" algn="just">
              <a:lnSpc>
                <a:spcPct val="115000"/>
              </a:lnSpc>
              <a:spcBef>
                <a:spcPts val="900"/>
              </a:spcBef>
              <a:spcAft>
                <a:spcPts val="0"/>
              </a:spcAft>
              <a:buClr>
                <a:srgbClr val="000000"/>
              </a:buClr>
              <a:buSzPts val="1300"/>
              <a:buFont typeface="Maven Pro"/>
              <a:buAutoNum type="arabicPeriod"/>
            </a:pPr>
            <a:r>
              <a:rPr lang="en-GB">
                <a:solidFill>
                  <a:srgbClr val="000000"/>
                </a:solidFill>
                <a:latin typeface="Maven Pro"/>
                <a:ea typeface="Maven Pro"/>
                <a:cs typeface="Maven Pro"/>
                <a:sym typeface="Maven Pro"/>
              </a:rPr>
              <a:t>To evaluate the extent of participation of empanelled hospitals and to develop recommendations for improvement. </a:t>
            </a:r>
            <a:endParaRPr>
              <a:solidFill>
                <a:srgbClr val="000000"/>
              </a:solidFill>
              <a:latin typeface="Maven Pro"/>
              <a:ea typeface="Maven Pro"/>
              <a:cs typeface="Maven Pro"/>
              <a:sym typeface="Maven Pro"/>
            </a:endParaRPr>
          </a:p>
          <a:p>
            <a:pPr indent="-311150" lvl="0" marL="457200" rtl="0" algn="just">
              <a:lnSpc>
                <a:spcPct val="115000"/>
              </a:lnSpc>
              <a:spcBef>
                <a:spcPts val="900"/>
              </a:spcBef>
              <a:spcAft>
                <a:spcPts val="900"/>
              </a:spcAft>
              <a:buClr>
                <a:srgbClr val="000000"/>
              </a:buClr>
              <a:buSzPts val="1300"/>
              <a:buFont typeface="Maven Pro"/>
              <a:buAutoNum type="arabicPeriod"/>
            </a:pPr>
            <a:r>
              <a:rPr lang="en-GB">
                <a:solidFill>
                  <a:srgbClr val="000000"/>
                </a:solidFill>
                <a:latin typeface="Maven Pro"/>
                <a:ea typeface="Maven Pro"/>
                <a:cs typeface="Maven Pro"/>
                <a:sym typeface="Maven Pro"/>
              </a:rPr>
              <a:t>To analyse the data (subject to willingness of the state) to identify trends and patterns in claims. </a:t>
            </a:r>
            <a:endParaRPr>
              <a:latin typeface="Maven Pro"/>
              <a:ea typeface="Maven Pro"/>
              <a:cs typeface="Maven Pro"/>
              <a:sym typeface="Maven Pr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26"/>
          <p:cNvSpPr txBox="1"/>
          <p:nvPr>
            <p:ph type="title"/>
          </p:nvPr>
        </p:nvSpPr>
        <p:spPr>
          <a:xfrm>
            <a:off x="1200550" y="619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Methodology</a:t>
            </a:r>
            <a:endParaRPr/>
          </a:p>
        </p:txBody>
      </p:sp>
      <p:sp>
        <p:nvSpPr>
          <p:cNvPr id="342" name="Google Shape;342;p26"/>
          <p:cNvSpPr txBox="1"/>
          <p:nvPr>
            <p:ph idx="1" type="body"/>
          </p:nvPr>
        </p:nvSpPr>
        <p:spPr>
          <a:xfrm>
            <a:off x="1303800" y="1455700"/>
            <a:ext cx="7030500" cy="3481200"/>
          </a:xfrm>
          <a:prstGeom prst="rect">
            <a:avLst/>
          </a:prstGeom>
        </p:spPr>
        <p:txBody>
          <a:bodyPr anchorCtr="0" anchor="t" bIns="91425" lIns="91425" spcFirstLastPara="1" rIns="91425" wrap="square" tIns="91425">
            <a:noAutofit/>
          </a:bodyPr>
          <a:lstStyle/>
          <a:p>
            <a:pPr indent="-317500" lvl="0" marL="457200" rtl="0" algn="just">
              <a:lnSpc>
                <a:spcPct val="200000"/>
              </a:lnSpc>
              <a:spcBef>
                <a:spcPts val="0"/>
              </a:spcBef>
              <a:spcAft>
                <a:spcPts val="0"/>
              </a:spcAft>
              <a:buClr>
                <a:srgbClr val="000000"/>
              </a:buClr>
              <a:buSzPts val="1400"/>
              <a:buFont typeface="Maven Pro"/>
              <a:buAutoNum type="arabicPeriod"/>
            </a:pPr>
            <a:r>
              <a:rPr lang="en-GB" sz="1400">
                <a:latin typeface="Maven Pro"/>
                <a:ea typeface="Maven Pro"/>
                <a:cs typeface="Maven Pro"/>
                <a:sym typeface="Maven Pro"/>
              </a:rPr>
              <a:t>Quantitative</a:t>
            </a:r>
            <a:endParaRPr sz="1200">
              <a:highlight>
                <a:srgbClr val="FFFF00"/>
              </a:highlight>
              <a:latin typeface="Maven Pro"/>
              <a:ea typeface="Maven Pro"/>
              <a:cs typeface="Maven Pro"/>
              <a:sym typeface="Maven Pro"/>
            </a:endParaRPr>
          </a:p>
          <a:p>
            <a:pPr indent="-304800" lvl="1" marL="914400" rtl="0" algn="just">
              <a:lnSpc>
                <a:spcPct val="200000"/>
              </a:lnSpc>
              <a:spcBef>
                <a:spcPts val="900"/>
              </a:spcBef>
              <a:spcAft>
                <a:spcPts val="0"/>
              </a:spcAft>
              <a:buSzPts val="1200"/>
              <a:buFont typeface="Maven Pro"/>
              <a:buAutoNum type="alphaLcPeriod"/>
            </a:pPr>
            <a:r>
              <a:rPr lang="en-GB" sz="1200">
                <a:latin typeface="Maven Pro"/>
                <a:ea typeface="Maven Pro"/>
                <a:cs typeface="Maven Pro"/>
                <a:sym typeface="Maven Pro"/>
              </a:rPr>
              <a:t>Survey of patients admitted in the hospital</a:t>
            </a:r>
            <a:endParaRPr sz="1200">
              <a:latin typeface="Maven Pro"/>
              <a:ea typeface="Maven Pro"/>
              <a:cs typeface="Maven Pro"/>
              <a:sym typeface="Maven Pro"/>
            </a:endParaRPr>
          </a:p>
          <a:p>
            <a:pPr indent="-317500" lvl="0" marL="457200" rtl="0" algn="just">
              <a:lnSpc>
                <a:spcPct val="200000"/>
              </a:lnSpc>
              <a:spcBef>
                <a:spcPts val="900"/>
              </a:spcBef>
              <a:spcAft>
                <a:spcPts val="0"/>
              </a:spcAft>
              <a:buSzPts val="1400"/>
              <a:buFont typeface="Maven Pro"/>
              <a:buAutoNum type="arabicPeriod"/>
            </a:pPr>
            <a:r>
              <a:rPr lang="en-GB" sz="1400">
                <a:latin typeface="Maven Pro"/>
                <a:ea typeface="Maven Pro"/>
                <a:cs typeface="Maven Pro"/>
                <a:sym typeface="Maven Pro"/>
              </a:rPr>
              <a:t>Qualitative</a:t>
            </a:r>
            <a:endParaRPr sz="1400">
              <a:latin typeface="Maven Pro"/>
              <a:ea typeface="Maven Pro"/>
              <a:cs typeface="Maven Pro"/>
              <a:sym typeface="Maven Pro"/>
            </a:endParaRPr>
          </a:p>
          <a:p>
            <a:pPr indent="-304800" lvl="1" marL="914400" rtl="0" algn="just">
              <a:lnSpc>
                <a:spcPct val="200000"/>
              </a:lnSpc>
              <a:spcBef>
                <a:spcPts val="0"/>
              </a:spcBef>
              <a:spcAft>
                <a:spcPts val="0"/>
              </a:spcAft>
              <a:buSzPts val="1200"/>
              <a:buFont typeface="Maven Pro"/>
              <a:buAutoNum type="alphaLcPeriod"/>
            </a:pPr>
            <a:r>
              <a:rPr lang="en-GB" sz="1200">
                <a:latin typeface="Maven Pro"/>
                <a:ea typeface="Maven Pro"/>
                <a:cs typeface="Maven Pro"/>
                <a:sym typeface="Maven Pro"/>
              </a:rPr>
              <a:t>Interviews of Swasthya Margadarshaks</a:t>
            </a:r>
            <a:endParaRPr sz="1200">
              <a:latin typeface="Maven Pro"/>
              <a:ea typeface="Maven Pro"/>
              <a:cs typeface="Maven Pro"/>
              <a:sym typeface="Maven Pro"/>
            </a:endParaRPr>
          </a:p>
          <a:p>
            <a:pPr indent="-304800" lvl="1" marL="914400" rtl="0" algn="just">
              <a:lnSpc>
                <a:spcPct val="200000"/>
              </a:lnSpc>
              <a:spcBef>
                <a:spcPts val="0"/>
              </a:spcBef>
              <a:spcAft>
                <a:spcPts val="0"/>
              </a:spcAft>
              <a:buSzPts val="1200"/>
              <a:buFont typeface="Maven Pro"/>
              <a:buAutoNum type="alphaLcPeriod"/>
            </a:pPr>
            <a:r>
              <a:rPr lang="en-GB" sz="1200">
                <a:latin typeface="Maven Pro"/>
                <a:ea typeface="Maven Pro"/>
                <a:cs typeface="Maven Pro"/>
                <a:sym typeface="Maven Pro"/>
              </a:rPr>
              <a:t>Interviews of Hospital Administrators </a:t>
            </a:r>
            <a:endParaRPr sz="1200">
              <a:latin typeface="Maven Pro"/>
              <a:ea typeface="Maven Pro"/>
              <a:cs typeface="Maven Pro"/>
              <a:sym typeface="Maven Pr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2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Coverage of the study</a:t>
            </a:r>
            <a:endParaRPr/>
          </a:p>
        </p:txBody>
      </p:sp>
      <p:sp>
        <p:nvSpPr>
          <p:cNvPr id="348" name="Google Shape;348;p27"/>
          <p:cNvSpPr txBox="1"/>
          <p:nvPr/>
        </p:nvSpPr>
        <p:spPr>
          <a:xfrm>
            <a:off x="1828800" y="2971800"/>
            <a:ext cx="2895600" cy="4155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1200"/>
              </a:spcAft>
              <a:buNone/>
            </a:pPr>
            <a:r>
              <a:rPr b="1" lang="en-GB" sz="1500">
                <a:solidFill>
                  <a:schemeClr val="dk2"/>
                </a:solidFill>
                <a:latin typeface="Maven Pro"/>
                <a:ea typeface="Maven Pro"/>
                <a:cs typeface="Maven Pro"/>
                <a:sym typeface="Maven Pro"/>
              </a:rPr>
              <a:t>500+ Patients</a:t>
            </a:r>
            <a:endParaRPr b="1" sz="1200">
              <a:solidFill>
                <a:schemeClr val="dk2"/>
              </a:solidFill>
              <a:latin typeface="Maven Pro"/>
              <a:ea typeface="Maven Pro"/>
              <a:cs typeface="Maven Pro"/>
              <a:sym typeface="Maven Pro"/>
            </a:endParaRPr>
          </a:p>
        </p:txBody>
      </p:sp>
      <p:sp>
        <p:nvSpPr>
          <p:cNvPr id="349" name="Google Shape;349;p27"/>
          <p:cNvSpPr txBox="1"/>
          <p:nvPr/>
        </p:nvSpPr>
        <p:spPr>
          <a:xfrm>
            <a:off x="5791200" y="2971800"/>
            <a:ext cx="3352800" cy="4155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1200"/>
              </a:spcAft>
              <a:buNone/>
            </a:pPr>
            <a:r>
              <a:rPr b="1" lang="en-GB" sz="1500">
                <a:solidFill>
                  <a:schemeClr val="dk2"/>
                </a:solidFill>
                <a:latin typeface="Maven Pro"/>
                <a:ea typeface="Maven Pro"/>
                <a:cs typeface="Maven Pro"/>
                <a:sym typeface="Maven Pro"/>
              </a:rPr>
              <a:t>100+ Swasthya Margadarshaks</a:t>
            </a:r>
            <a:endParaRPr b="1" sz="1500">
              <a:solidFill>
                <a:schemeClr val="dk2"/>
              </a:solidFill>
              <a:latin typeface="Maven Pro"/>
              <a:ea typeface="Maven Pro"/>
              <a:cs typeface="Maven Pro"/>
              <a:sym typeface="Maven Pro"/>
            </a:endParaRPr>
          </a:p>
        </p:txBody>
      </p:sp>
      <p:sp>
        <p:nvSpPr>
          <p:cNvPr id="350" name="Google Shape;350;p27"/>
          <p:cNvSpPr txBox="1"/>
          <p:nvPr/>
        </p:nvSpPr>
        <p:spPr>
          <a:xfrm>
            <a:off x="1905000" y="1905000"/>
            <a:ext cx="2720400" cy="4464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1200"/>
              </a:spcAft>
              <a:buNone/>
            </a:pPr>
            <a:r>
              <a:rPr b="1" lang="en-GB" sz="1700">
                <a:solidFill>
                  <a:schemeClr val="dk2"/>
                </a:solidFill>
                <a:latin typeface="Maven Pro"/>
                <a:ea typeface="Maven Pro"/>
                <a:cs typeface="Maven Pro"/>
                <a:sym typeface="Maven Pro"/>
              </a:rPr>
              <a:t>33 Districts</a:t>
            </a:r>
            <a:endParaRPr b="1" sz="1700">
              <a:solidFill>
                <a:schemeClr val="dk2"/>
              </a:solidFill>
              <a:latin typeface="Maven Pro"/>
              <a:ea typeface="Maven Pro"/>
              <a:cs typeface="Maven Pro"/>
              <a:sym typeface="Maven Pro"/>
            </a:endParaRPr>
          </a:p>
        </p:txBody>
      </p:sp>
      <p:sp>
        <p:nvSpPr>
          <p:cNvPr id="351" name="Google Shape;351;p27"/>
          <p:cNvSpPr txBox="1"/>
          <p:nvPr/>
        </p:nvSpPr>
        <p:spPr>
          <a:xfrm>
            <a:off x="5791200" y="1905000"/>
            <a:ext cx="3000000" cy="4155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1200"/>
              </a:spcAft>
              <a:buNone/>
            </a:pPr>
            <a:r>
              <a:rPr b="1" lang="en-GB" sz="1500">
                <a:solidFill>
                  <a:schemeClr val="dk2"/>
                </a:solidFill>
                <a:latin typeface="Maven Pro"/>
                <a:ea typeface="Maven Pro"/>
                <a:cs typeface="Maven Pro"/>
                <a:sym typeface="Maven Pro"/>
              </a:rPr>
              <a:t>102 Hospitals </a:t>
            </a:r>
            <a:endParaRPr b="1" sz="1500">
              <a:solidFill>
                <a:schemeClr val="dk2"/>
              </a:solidFill>
              <a:latin typeface="Maven Pro"/>
              <a:ea typeface="Maven Pro"/>
              <a:cs typeface="Maven Pro"/>
              <a:sym typeface="Maven Pro"/>
            </a:endParaRPr>
          </a:p>
        </p:txBody>
      </p:sp>
      <p:sp>
        <p:nvSpPr>
          <p:cNvPr id="352" name="Google Shape;352;p27"/>
          <p:cNvSpPr txBox="1"/>
          <p:nvPr/>
        </p:nvSpPr>
        <p:spPr>
          <a:xfrm>
            <a:off x="3276600" y="4114800"/>
            <a:ext cx="3000000" cy="4155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1200"/>
              </a:spcAft>
              <a:buNone/>
            </a:pPr>
            <a:r>
              <a:rPr b="1" lang="en-GB" sz="1500">
                <a:solidFill>
                  <a:schemeClr val="dk2"/>
                </a:solidFill>
                <a:latin typeface="Maven Pro"/>
                <a:ea typeface="Maven Pro"/>
                <a:cs typeface="Maven Pro"/>
                <a:sym typeface="Maven Pro"/>
              </a:rPr>
              <a:t>10+ Hospital Administrators</a:t>
            </a:r>
            <a:endParaRPr b="1" sz="1500">
              <a:solidFill>
                <a:schemeClr val="dk2"/>
              </a:solidFill>
              <a:latin typeface="Maven Pro"/>
              <a:ea typeface="Maven Pro"/>
              <a:cs typeface="Maven Pro"/>
              <a:sym typeface="Maven Pro"/>
            </a:endParaRPr>
          </a:p>
        </p:txBody>
      </p:sp>
      <p:pic>
        <p:nvPicPr>
          <p:cNvPr id="353" name="Google Shape;353;p27"/>
          <p:cNvPicPr preferRelativeResize="0"/>
          <p:nvPr/>
        </p:nvPicPr>
        <p:blipFill>
          <a:blip r:embed="rId3">
            <a:alphaModFix/>
          </a:blip>
          <a:stretch>
            <a:fillRect/>
          </a:stretch>
        </p:blipFill>
        <p:spPr>
          <a:xfrm>
            <a:off x="1133108" y="1911854"/>
            <a:ext cx="558793" cy="526225"/>
          </a:xfrm>
          <a:prstGeom prst="rect">
            <a:avLst/>
          </a:prstGeom>
          <a:noFill/>
          <a:ln>
            <a:noFill/>
          </a:ln>
        </p:spPr>
      </p:pic>
      <p:pic>
        <p:nvPicPr>
          <p:cNvPr id="354" name="Google Shape;354;p27"/>
          <p:cNvPicPr preferRelativeResize="0"/>
          <p:nvPr/>
        </p:nvPicPr>
        <p:blipFill>
          <a:blip r:embed="rId4">
            <a:alphaModFix/>
          </a:blip>
          <a:stretch>
            <a:fillRect/>
          </a:stretch>
        </p:blipFill>
        <p:spPr>
          <a:xfrm>
            <a:off x="1133100" y="2888700"/>
            <a:ext cx="581700" cy="581700"/>
          </a:xfrm>
          <a:prstGeom prst="rect">
            <a:avLst/>
          </a:prstGeom>
          <a:noFill/>
          <a:ln>
            <a:noFill/>
          </a:ln>
        </p:spPr>
      </p:pic>
      <p:pic>
        <p:nvPicPr>
          <p:cNvPr id="355" name="Google Shape;355;p27"/>
          <p:cNvPicPr preferRelativeResize="0"/>
          <p:nvPr/>
        </p:nvPicPr>
        <p:blipFill>
          <a:blip r:embed="rId5">
            <a:alphaModFix/>
          </a:blip>
          <a:stretch>
            <a:fillRect/>
          </a:stretch>
        </p:blipFill>
        <p:spPr>
          <a:xfrm>
            <a:off x="5174750" y="1860225"/>
            <a:ext cx="534075" cy="534075"/>
          </a:xfrm>
          <a:prstGeom prst="rect">
            <a:avLst/>
          </a:prstGeom>
          <a:noFill/>
          <a:ln>
            <a:noFill/>
          </a:ln>
        </p:spPr>
      </p:pic>
      <p:pic>
        <p:nvPicPr>
          <p:cNvPr id="356" name="Google Shape;356;p27"/>
          <p:cNvPicPr preferRelativeResize="0"/>
          <p:nvPr/>
        </p:nvPicPr>
        <p:blipFill>
          <a:blip r:embed="rId6">
            <a:alphaModFix/>
          </a:blip>
          <a:stretch>
            <a:fillRect/>
          </a:stretch>
        </p:blipFill>
        <p:spPr>
          <a:xfrm>
            <a:off x="5150025" y="2937050"/>
            <a:ext cx="558801" cy="558801"/>
          </a:xfrm>
          <a:prstGeom prst="rect">
            <a:avLst/>
          </a:prstGeom>
          <a:noFill/>
          <a:ln>
            <a:noFill/>
          </a:ln>
        </p:spPr>
      </p:pic>
      <p:pic>
        <p:nvPicPr>
          <p:cNvPr id="357" name="Google Shape;357;p27"/>
          <p:cNvPicPr preferRelativeResize="0"/>
          <p:nvPr/>
        </p:nvPicPr>
        <p:blipFill>
          <a:blip r:embed="rId7">
            <a:alphaModFix/>
          </a:blip>
          <a:stretch>
            <a:fillRect/>
          </a:stretch>
        </p:blipFill>
        <p:spPr>
          <a:xfrm>
            <a:off x="2694900" y="4007700"/>
            <a:ext cx="581700" cy="581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2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Timeline </a:t>
            </a:r>
            <a:endParaRPr/>
          </a:p>
        </p:txBody>
      </p:sp>
      <p:graphicFrame>
        <p:nvGraphicFramePr>
          <p:cNvPr id="363" name="Google Shape;363;p28"/>
          <p:cNvGraphicFramePr/>
          <p:nvPr/>
        </p:nvGraphicFramePr>
        <p:xfrm>
          <a:off x="1460688" y="1498325"/>
          <a:ext cx="3000000" cy="3000000"/>
        </p:xfrm>
        <a:graphic>
          <a:graphicData uri="http://schemas.openxmlformats.org/drawingml/2006/table">
            <a:tbl>
              <a:tblPr>
                <a:noFill/>
                <a:tableStyleId>{F0B1702D-E065-4894-96ED-5ABD68514B39}</a:tableStyleId>
              </a:tblPr>
              <a:tblGrid>
                <a:gridCol w="4427550"/>
                <a:gridCol w="2289175"/>
              </a:tblGrid>
              <a:tr h="173625">
                <a:tc>
                  <a:txBody>
                    <a:bodyPr/>
                    <a:lstStyle/>
                    <a:p>
                      <a:pPr indent="0" lvl="0" marL="0" rtl="0" algn="ctr">
                        <a:lnSpc>
                          <a:spcPct val="107000"/>
                        </a:lnSpc>
                        <a:spcBef>
                          <a:spcPts val="0"/>
                        </a:spcBef>
                        <a:spcAft>
                          <a:spcPts val="800"/>
                        </a:spcAft>
                        <a:buNone/>
                      </a:pPr>
                      <a:r>
                        <a:rPr b="1" lang="en-GB" sz="1200">
                          <a:solidFill>
                            <a:srgbClr val="072C62"/>
                          </a:solidFill>
                          <a:latin typeface="Maven Pro"/>
                          <a:ea typeface="Maven Pro"/>
                          <a:cs typeface="Maven Pro"/>
                          <a:sym typeface="Maven Pro"/>
                        </a:rPr>
                        <a:t>Action </a:t>
                      </a:r>
                      <a:r>
                        <a:rPr b="1" lang="en-GB" sz="1200">
                          <a:solidFill>
                            <a:srgbClr val="072C62"/>
                          </a:solidFill>
                          <a:latin typeface="Maven Pro"/>
                          <a:ea typeface="Maven Pro"/>
                          <a:cs typeface="Maven Pro"/>
                          <a:sym typeface="Maven Pro"/>
                        </a:rPr>
                        <a:t>Item</a:t>
                      </a:r>
                      <a:endParaRPr b="1" sz="1200">
                        <a:solidFill>
                          <a:srgbClr val="072C62"/>
                        </a:solidFill>
                        <a:latin typeface="Maven Pro"/>
                        <a:ea typeface="Maven Pro"/>
                        <a:cs typeface="Maven Pro"/>
                        <a:sym typeface="Maven Pro"/>
                      </a:endParaRPr>
                    </a:p>
                  </a:txBody>
                  <a:tcPr marT="91425" marB="91425" marR="91425" marL="91425">
                    <a:lnL cap="flat" cmpd="sng" w="19050">
                      <a:solidFill>
                        <a:srgbClr val="072C62"/>
                      </a:solidFill>
                      <a:prstDash val="solid"/>
                      <a:round/>
                      <a:headEnd len="sm" w="sm" type="none"/>
                      <a:tailEnd len="sm" w="sm" type="none"/>
                    </a:lnL>
                    <a:lnR cap="flat" cmpd="sng" w="19050">
                      <a:solidFill>
                        <a:srgbClr val="072C62"/>
                      </a:solidFill>
                      <a:prstDash val="solid"/>
                      <a:round/>
                      <a:headEnd len="sm" w="sm" type="none"/>
                      <a:tailEnd len="sm" w="sm" type="none"/>
                    </a:lnR>
                    <a:lnT cap="flat" cmpd="sng" w="19050">
                      <a:solidFill>
                        <a:srgbClr val="072C62"/>
                      </a:solidFill>
                      <a:prstDash val="solid"/>
                      <a:round/>
                      <a:headEnd len="sm" w="sm" type="none"/>
                      <a:tailEnd len="sm" w="sm" type="none"/>
                    </a:lnT>
                    <a:lnB cap="flat" cmpd="sng" w="19050">
                      <a:solidFill>
                        <a:srgbClr val="072C62"/>
                      </a:solidFill>
                      <a:prstDash val="solid"/>
                      <a:round/>
                      <a:headEnd len="sm" w="sm" type="none"/>
                      <a:tailEnd len="sm" w="sm" type="none"/>
                    </a:lnB>
                    <a:solidFill>
                      <a:srgbClr val="FFF2CC"/>
                    </a:solidFill>
                  </a:tcPr>
                </a:tc>
                <a:tc>
                  <a:txBody>
                    <a:bodyPr/>
                    <a:lstStyle/>
                    <a:p>
                      <a:pPr indent="0" lvl="0" marL="0" rtl="0" algn="ctr">
                        <a:lnSpc>
                          <a:spcPct val="107000"/>
                        </a:lnSpc>
                        <a:spcBef>
                          <a:spcPts val="0"/>
                        </a:spcBef>
                        <a:spcAft>
                          <a:spcPts val="0"/>
                        </a:spcAft>
                        <a:buNone/>
                      </a:pPr>
                      <a:r>
                        <a:rPr b="1" lang="en-GB" sz="1200">
                          <a:solidFill>
                            <a:srgbClr val="072C62"/>
                          </a:solidFill>
                          <a:latin typeface="Maven Pro"/>
                          <a:ea typeface="Maven Pro"/>
                          <a:cs typeface="Maven Pro"/>
                          <a:sym typeface="Maven Pro"/>
                        </a:rPr>
                        <a:t>Status/</a:t>
                      </a:r>
                      <a:endParaRPr b="1" sz="1200">
                        <a:solidFill>
                          <a:srgbClr val="072C62"/>
                        </a:solidFill>
                        <a:latin typeface="Maven Pro"/>
                        <a:ea typeface="Maven Pro"/>
                        <a:cs typeface="Maven Pro"/>
                        <a:sym typeface="Maven Pro"/>
                      </a:endParaRPr>
                    </a:p>
                    <a:p>
                      <a:pPr indent="0" lvl="0" marL="0" rtl="0" algn="ctr">
                        <a:lnSpc>
                          <a:spcPct val="107000"/>
                        </a:lnSpc>
                        <a:spcBef>
                          <a:spcPts val="800"/>
                        </a:spcBef>
                        <a:spcAft>
                          <a:spcPts val="800"/>
                        </a:spcAft>
                        <a:buNone/>
                      </a:pPr>
                      <a:r>
                        <a:rPr b="1" lang="en-GB" sz="1200">
                          <a:solidFill>
                            <a:srgbClr val="072C62"/>
                          </a:solidFill>
                          <a:latin typeface="Maven Pro"/>
                          <a:ea typeface="Maven Pro"/>
                          <a:cs typeface="Maven Pro"/>
                          <a:sym typeface="Maven Pro"/>
                        </a:rPr>
                        <a:t>To be c</a:t>
                      </a:r>
                      <a:r>
                        <a:rPr b="1" lang="en-GB" sz="1200">
                          <a:solidFill>
                            <a:srgbClr val="072C62"/>
                          </a:solidFill>
                          <a:latin typeface="Maven Pro"/>
                          <a:ea typeface="Maven Pro"/>
                          <a:cs typeface="Maven Pro"/>
                          <a:sym typeface="Maven Pro"/>
                        </a:rPr>
                        <a:t>ompleted by</a:t>
                      </a:r>
                      <a:endParaRPr b="1" sz="1200">
                        <a:solidFill>
                          <a:srgbClr val="072C62"/>
                        </a:solidFill>
                        <a:latin typeface="Maven Pro"/>
                        <a:ea typeface="Maven Pro"/>
                        <a:cs typeface="Maven Pro"/>
                        <a:sym typeface="Maven Pro"/>
                      </a:endParaRPr>
                    </a:p>
                  </a:txBody>
                  <a:tcPr marT="91425" marB="91425" marR="91425" marL="91425">
                    <a:lnL cap="flat" cmpd="sng" w="19050">
                      <a:solidFill>
                        <a:srgbClr val="072C62"/>
                      </a:solidFill>
                      <a:prstDash val="solid"/>
                      <a:round/>
                      <a:headEnd len="sm" w="sm" type="none"/>
                      <a:tailEnd len="sm" w="sm" type="none"/>
                    </a:lnL>
                    <a:lnR cap="flat" cmpd="sng" w="19050">
                      <a:solidFill>
                        <a:srgbClr val="072C62"/>
                      </a:solidFill>
                      <a:prstDash val="solid"/>
                      <a:round/>
                      <a:headEnd len="sm" w="sm" type="none"/>
                      <a:tailEnd len="sm" w="sm" type="none"/>
                    </a:lnR>
                    <a:lnT cap="flat" cmpd="sng" w="19050">
                      <a:solidFill>
                        <a:srgbClr val="072C62"/>
                      </a:solidFill>
                      <a:prstDash val="solid"/>
                      <a:round/>
                      <a:headEnd len="sm" w="sm" type="none"/>
                      <a:tailEnd len="sm" w="sm" type="none"/>
                    </a:lnT>
                    <a:lnB cap="flat" cmpd="sng" w="19050">
                      <a:solidFill>
                        <a:srgbClr val="072C62"/>
                      </a:solidFill>
                      <a:prstDash val="solid"/>
                      <a:round/>
                      <a:headEnd len="sm" w="sm" type="none"/>
                      <a:tailEnd len="sm" w="sm" type="none"/>
                    </a:lnB>
                    <a:solidFill>
                      <a:srgbClr val="FFF2CC"/>
                    </a:solidFill>
                  </a:tcPr>
                </a:tc>
              </a:tr>
              <a:tr h="208250">
                <a:tc>
                  <a:txBody>
                    <a:bodyPr/>
                    <a:lstStyle/>
                    <a:p>
                      <a:pPr indent="0" lvl="0" marL="0" rtl="0" algn="ctr">
                        <a:lnSpc>
                          <a:spcPct val="107000"/>
                        </a:lnSpc>
                        <a:spcBef>
                          <a:spcPts val="0"/>
                        </a:spcBef>
                        <a:spcAft>
                          <a:spcPts val="800"/>
                        </a:spcAft>
                        <a:buNone/>
                      </a:pPr>
                      <a:r>
                        <a:rPr lang="en-GB" sz="1200">
                          <a:solidFill>
                            <a:srgbClr val="072C62"/>
                          </a:solidFill>
                          <a:latin typeface="Maven Pro"/>
                          <a:ea typeface="Maven Pro"/>
                          <a:cs typeface="Maven Pro"/>
                          <a:sym typeface="Maven Pro"/>
                        </a:rPr>
                        <a:t>Survey of beneficiaries</a:t>
                      </a:r>
                      <a:endParaRPr sz="1200">
                        <a:solidFill>
                          <a:srgbClr val="072C62"/>
                        </a:solidFill>
                        <a:latin typeface="Maven Pro"/>
                        <a:ea typeface="Maven Pro"/>
                        <a:cs typeface="Maven Pro"/>
                        <a:sym typeface="Maven Pro"/>
                      </a:endParaRPr>
                    </a:p>
                  </a:txBody>
                  <a:tcPr marT="91425" marB="91425" marR="91425" marL="91425">
                    <a:lnL cap="flat" cmpd="sng" w="19050">
                      <a:solidFill>
                        <a:srgbClr val="072C62"/>
                      </a:solidFill>
                      <a:prstDash val="solid"/>
                      <a:round/>
                      <a:headEnd len="sm" w="sm" type="none"/>
                      <a:tailEnd len="sm" w="sm" type="none"/>
                    </a:lnL>
                    <a:lnR cap="flat" cmpd="sng" w="19050">
                      <a:solidFill>
                        <a:srgbClr val="072C62"/>
                      </a:solidFill>
                      <a:prstDash val="solid"/>
                      <a:round/>
                      <a:headEnd len="sm" w="sm" type="none"/>
                      <a:tailEnd len="sm" w="sm" type="none"/>
                    </a:lnR>
                    <a:lnT cap="flat" cmpd="sng" w="19050">
                      <a:solidFill>
                        <a:srgbClr val="072C62"/>
                      </a:solidFill>
                      <a:prstDash val="solid"/>
                      <a:round/>
                      <a:headEnd len="sm" w="sm" type="none"/>
                      <a:tailEnd len="sm" w="sm" type="none"/>
                    </a:lnT>
                    <a:lnB cap="flat" cmpd="sng" w="19050">
                      <a:solidFill>
                        <a:srgbClr val="072C62"/>
                      </a:solidFill>
                      <a:prstDash val="solid"/>
                      <a:round/>
                      <a:headEnd len="sm" w="sm" type="none"/>
                      <a:tailEnd len="sm" w="sm" type="none"/>
                    </a:lnB>
                  </a:tcPr>
                </a:tc>
                <a:tc>
                  <a:txBody>
                    <a:bodyPr/>
                    <a:lstStyle/>
                    <a:p>
                      <a:pPr indent="0" lvl="0" marL="0" rtl="0" algn="ctr">
                        <a:spcBef>
                          <a:spcPts val="0"/>
                        </a:spcBef>
                        <a:spcAft>
                          <a:spcPts val="0"/>
                        </a:spcAft>
                        <a:buNone/>
                      </a:pPr>
                      <a:r>
                        <a:rPr lang="en-GB" sz="1200">
                          <a:solidFill>
                            <a:srgbClr val="072C62"/>
                          </a:solidFill>
                          <a:latin typeface="Maven Pro"/>
                          <a:ea typeface="Maven Pro"/>
                          <a:cs typeface="Maven Pro"/>
                          <a:sym typeface="Maven Pro"/>
                        </a:rPr>
                        <a:t>2</a:t>
                      </a:r>
                      <a:r>
                        <a:rPr baseline="30000" lang="en-GB" sz="1200">
                          <a:solidFill>
                            <a:srgbClr val="072C62"/>
                          </a:solidFill>
                          <a:latin typeface="Maven Pro"/>
                          <a:ea typeface="Maven Pro"/>
                          <a:cs typeface="Maven Pro"/>
                          <a:sym typeface="Maven Pro"/>
                        </a:rPr>
                        <a:t>nd </a:t>
                      </a:r>
                      <a:r>
                        <a:rPr lang="en-GB" sz="1200">
                          <a:solidFill>
                            <a:srgbClr val="072C62"/>
                          </a:solidFill>
                          <a:latin typeface="Maven Pro"/>
                          <a:ea typeface="Maven Pro"/>
                          <a:cs typeface="Maven Pro"/>
                          <a:sym typeface="Maven Pro"/>
                        </a:rPr>
                        <a:t>Week of September</a:t>
                      </a:r>
                      <a:endParaRPr sz="1200">
                        <a:solidFill>
                          <a:srgbClr val="072C62"/>
                        </a:solidFill>
                        <a:latin typeface="Maven Pro"/>
                        <a:ea typeface="Maven Pro"/>
                        <a:cs typeface="Maven Pro"/>
                        <a:sym typeface="Maven Pro"/>
                      </a:endParaRPr>
                    </a:p>
                  </a:txBody>
                  <a:tcPr marT="91425" marB="91425" marR="91425" marL="91425">
                    <a:lnL cap="flat" cmpd="sng" w="19050">
                      <a:solidFill>
                        <a:srgbClr val="072C62"/>
                      </a:solidFill>
                      <a:prstDash val="solid"/>
                      <a:round/>
                      <a:headEnd len="sm" w="sm" type="none"/>
                      <a:tailEnd len="sm" w="sm" type="none"/>
                    </a:lnL>
                    <a:lnR cap="flat" cmpd="sng" w="19050">
                      <a:solidFill>
                        <a:srgbClr val="072C62"/>
                      </a:solidFill>
                      <a:prstDash val="solid"/>
                      <a:round/>
                      <a:headEnd len="sm" w="sm" type="none"/>
                      <a:tailEnd len="sm" w="sm" type="none"/>
                    </a:lnR>
                    <a:lnT cap="flat" cmpd="sng" w="19050">
                      <a:solidFill>
                        <a:srgbClr val="072C62"/>
                      </a:solidFill>
                      <a:prstDash val="solid"/>
                      <a:round/>
                      <a:headEnd len="sm" w="sm" type="none"/>
                      <a:tailEnd len="sm" w="sm" type="none"/>
                    </a:lnT>
                    <a:lnB cap="flat" cmpd="sng" w="19050">
                      <a:solidFill>
                        <a:srgbClr val="072C62"/>
                      </a:solidFill>
                      <a:prstDash val="solid"/>
                      <a:round/>
                      <a:headEnd len="sm" w="sm" type="none"/>
                      <a:tailEnd len="sm" w="sm" type="none"/>
                    </a:lnB>
                  </a:tcPr>
                </a:tc>
              </a:tr>
              <a:tr h="208250">
                <a:tc>
                  <a:txBody>
                    <a:bodyPr/>
                    <a:lstStyle/>
                    <a:p>
                      <a:pPr indent="0" lvl="0" marL="0" rtl="0" algn="ctr">
                        <a:lnSpc>
                          <a:spcPct val="107000"/>
                        </a:lnSpc>
                        <a:spcBef>
                          <a:spcPts val="0"/>
                        </a:spcBef>
                        <a:spcAft>
                          <a:spcPts val="800"/>
                        </a:spcAft>
                        <a:buNone/>
                      </a:pPr>
                      <a:r>
                        <a:rPr lang="en-GB" sz="1200">
                          <a:solidFill>
                            <a:srgbClr val="072C62"/>
                          </a:solidFill>
                          <a:latin typeface="Maven Pro"/>
                          <a:ea typeface="Maven Pro"/>
                          <a:cs typeface="Maven Pro"/>
                          <a:sym typeface="Maven Pro"/>
                        </a:rPr>
                        <a:t>In-depth interviews</a:t>
                      </a:r>
                      <a:endParaRPr sz="1200">
                        <a:solidFill>
                          <a:srgbClr val="072C62"/>
                        </a:solidFill>
                        <a:latin typeface="Maven Pro"/>
                        <a:ea typeface="Maven Pro"/>
                        <a:cs typeface="Maven Pro"/>
                        <a:sym typeface="Maven Pro"/>
                      </a:endParaRPr>
                    </a:p>
                  </a:txBody>
                  <a:tcPr marT="91425" marB="91425" marR="91425" marL="91425">
                    <a:lnL cap="flat" cmpd="sng" w="19050">
                      <a:solidFill>
                        <a:srgbClr val="072C62"/>
                      </a:solidFill>
                      <a:prstDash val="solid"/>
                      <a:round/>
                      <a:headEnd len="sm" w="sm" type="none"/>
                      <a:tailEnd len="sm" w="sm" type="none"/>
                    </a:lnL>
                    <a:lnR cap="flat" cmpd="sng" w="19050">
                      <a:solidFill>
                        <a:srgbClr val="072C62"/>
                      </a:solidFill>
                      <a:prstDash val="solid"/>
                      <a:round/>
                      <a:headEnd len="sm" w="sm" type="none"/>
                      <a:tailEnd len="sm" w="sm" type="none"/>
                    </a:lnR>
                    <a:lnT cap="flat" cmpd="sng" w="19050">
                      <a:solidFill>
                        <a:srgbClr val="072C62"/>
                      </a:solidFill>
                      <a:prstDash val="solid"/>
                      <a:round/>
                      <a:headEnd len="sm" w="sm" type="none"/>
                      <a:tailEnd len="sm" w="sm" type="none"/>
                    </a:lnT>
                    <a:lnB cap="flat" cmpd="sng" w="19050">
                      <a:solidFill>
                        <a:srgbClr val="072C62"/>
                      </a:solidFill>
                      <a:prstDash val="solid"/>
                      <a:round/>
                      <a:headEnd len="sm" w="sm" type="none"/>
                      <a:tailEnd len="sm" w="sm" type="none"/>
                    </a:lnB>
                  </a:tcPr>
                </a:tc>
                <a:tc>
                  <a:txBody>
                    <a:bodyPr/>
                    <a:lstStyle/>
                    <a:p>
                      <a:pPr indent="0" lvl="0" marL="0" rtl="0" algn="ctr">
                        <a:spcBef>
                          <a:spcPts val="0"/>
                        </a:spcBef>
                        <a:spcAft>
                          <a:spcPts val="0"/>
                        </a:spcAft>
                        <a:buNone/>
                      </a:pPr>
                      <a:r>
                        <a:rPr lang="en-GB" sz="1200">
                          <a:solidFill>
                            <a:srgbClr val="072C62"/>
                          </a:solidFill>
                          <a:latin typeface="Maven Pro"/>
                          <a:ea typeface="Maven Pro"/>
                          <a:cs typeface="Maven Pro"/>
                          <a:sym typeface="Maven Pro"/>
                        </a:rPr>
                        <a:t>2</a:t>
                      </a:r>
                      <a:r>
                        <a:rPr baseline="30000" lang="en-GB" sz="1200">
                          <a:solidFill>
                            <a:srgbClr val="072C62"/>
                          </a:solidFill>
                          <a:latin typeface="Maven Pro"/>
                          <a:ea typeface="Maven Pro"/>
                          <a:cs typeface="Maven Pro"/>
                          <a:sym typeface="Maven Pro"/>
                        </a:rPr>
                        <a:t>nd </a:t>
                      </a:r>
                      <a:r>
                        <a:rPr lang="en-GB" sz="1200">
                          <a:solidFill>
                            <a:srgbClr val="072C62"/>
                          </a:solidFill>
                          <a:latin typeface="Maven Pro"/>
                          <a:ea typeface="Maven Pro"/>
                          <a:cs typeface="Maven Pro"/>
                          <a:sym typeface="Maven Pro"/>
                        </a:rPr>
                        <a:t>Week of September</a:t>
                      </a:r>
                      <a:endParaRPr/>
                    </a:p>
                  </a:txBody>
                  <a:tcPr marT="91425" marB="91425" marR="91425" marL="91425">
                    <a:lnL cap="flat" cmpd="sng" w="19050">
                      <a:solidFill>
                        <a:srgbClr val="072C62"/>
                      </a:solidFill>
                      <a:prstDash val="solid"/>
                      <a:round/>
                      <a:headEnd len="sm" w="sm" type="none"/>
                      <a:tailEnd len="sm" w="sm" type="none"/>
                    </a:lnL>
                    <a:lnR cap="flat" cmpd="sng" w="19050">
                      <a:solidFill>
                        <a:srgbClr val="072C62"/>
                      </a:solidFill>
                      <a:prstDash val="solid"/>
                      <a:round/>
                      <a:headEnd len="sm" w="sm" type="none"/>
                      <a:tailEnd len="sm" w="sm" type="none"/>
                    </a:lnR>
                    <a:lnT cap="flat" cmpd="sng" w="19050">
                      <a:solidFill>
                        <a:srgbClr val="072C62"/>
                      </a:solidFill>
                      <a:prstDash val="solid"/>
                      <a:round/>
                      <a:headEnd len="sm" w="sm" type="none"/>
                      <a:tailEnd len="sm" w="sm" type="none"/>
                    </a:lnT>
                    <a:lnB cap="flat" cmpd="sng" w="19050">
                      <a:solidFill>
                        <a:srgbClr val="072C62"/>
                      </a:solidFill>
                      <a:prstDash val="solid"/>
                      <a:round/>
                      <a:headEnd len="sm" w="sm" type="none"/>
                      <a:tailEnd len="sm" w="sm" type="none"/>
                    </a:lnB>
                  </a:tcPr>
                </a:tc>
              </a:tr>
              <a:tr h="208250">
                <a:tc>
                  <a:txBody>
                    <a:bodyPr/>
                    <a:lstStyle/>
                    <a:p>
                      <a:pPr indent="0" lvl="0" marL="0" rtl="0" algn="ctr">
                        <a:lnSpc>
                          <a:spcPct val="107000"/>
                        </a:lnSpc>
                        <a:spcBef>
                          <a:spcPts val="0"/>
                        </a:spcBef>
                        <a:spcAft>
                          <a:spcPts val="800"/>
                        </a:spcAft>
                        <a:buNone/>
                      </a:pPr>
                      <a:r>
                        <a:rPr lang="en-GB" sz="1200">
                          <a:solidFill>
                            <a:srgbClr val="072C62"/>
                          </a:solidFill>
                          <a:latin typeface="Maven Pro"/>
                          <a:ea typeface="Maven Pro"/>
                          <a:cs typeface="Maven Pro"/>
                          <a:sym typeface="Maven Pro"/>
                        </a:rPr>
                        <a:t>Data Analysis</a:t>
                      </a:r>
                      <a:endParaRPr sz="1200">
                        <a:solidFill>
                          <a:srgbClr val="072C62"/>
                        </a:solidFill>
                        <a:latin typeface="Maven Pro"/>
                        <a:ea typeface="Maven Pro"/>
                        <a:cs typeface="Maven Pro"/>
                        <a:sym typeface="Maven Pro"/>
                      </a:endParaRPr>
                    </a:p>
                  </a:txBody>
                  <a:tcPr marT="91425" marB="91425" marR="91425" marL="91425">
                    <a:lnL cap="flat" cmpd="sng" w="19050">
                      <a:solidFill>
                        <a:srgbClr val="072C62"/>
                      </a:solidFill>
                      <a:prstDash val="solid"/>
                      <a:round/>
                      <a:headEnd len="sm" w="sm" type="none"/>
                      <a:tailEnd len="sm" w="sm" type="none"/>
                    </a:lnL>
                    <a:lnR cap="flat" cmpd="sng" w="19050">
                      <a:solidFill>
                        <a:srgbClr val="072C62"/>
                      </a:solidFill>
                      <a:prstDash val="solid"/>
                      <a:round/>
                      <a:headEnd len="sm" w="sm" type="none"/>
                      <a:tailEnd len="sm" w="sm" type="none"/>
                    </a:lnR>
                    <a:lnT cap="flat" cmpd="sng" w="19050">
                      <a:solidFill>
                        <a:srgbClr val="072C62"/>
                      </a:solidFill>
                      <a:prstDash val="solid"/>
                      <a:round/>
                      <a:headEnd len="sm" w="sm" type="none"/>
                      <a:tailEnd len="sm" w="sm" type="none"/>
                    </a:lnT>
                    <a:lnB cap="flat" cmpd="sng" w="19050">
                      <a:solidFill>
                        <a:srgbClr val="072C62"/>
                      </a:solidFill>
                      <a:prstDash val="solid"/>
                      <a:round/>
                      <a:headEnd len="sm" w="sm" type="none"/>
                      <a:tailEnd len="sm" w="sm" type="none"/>
                    </a:lnB>
                  </a:tcPr>
                </a:tc>
                <a:tc>
                  <a:txBody>
                    <a:bodyPr/>
                    <a:lstStyle/>
                    <a:p>
                      <a:pPr indent="0" lvl="0" marL="0" rtl="0" algn="ctr">
                        <a:spcBef>
                          <a:spcPts val="0"/>
                        </a:spcBef>
                        <a:spcAft>
                          <a:spcPts val="0"/>
                        </a:spcAft>
                        <a:buNone/>
                      </a:pPr>
                      <a:r>
                        <a:rPr lang="en-GB" sz="1200">
                          <a:solidFill>
                            <a:srgbClr val="072C62"/>
                          </a:solidFill>
                          <a:latin typeface="Maven Pro"/>
                          <a:ea typeface="Maven Pro"/>
                          <a:cs typeface="Maven Pro"/>
                          <a:sym typeface="Maven Pro"/>
                        </a:rPr>
                        <a:t>3</a:t>
                      </a:r>
                      <a:r>
                        <a:rPr baseline="30000" lang="en-GB" sz="1200">
                          <a:solidFill>
                            <a:srgbClr val="072C62"/>
                          </a:solidFill>
                          <a:latin typeface="Maven Pro"/>
                          <a:ea typeface="Maven Pro"/>
                          <a:cs typeface="Maven Pro"/>
                          <a:sym typeface="Maven Pro"/>
                        </a:rPr>
                        <a:t>rd </a:t>
                      </a:r>
                      <a:r>
                        <a:rPr lang="en-GB" sz="1200">
                          <a:solidFill>
                            <a:srgbClr val="072C62"/>
                          </a:solidFill>
                          <a:latin typeface="Maven Pro"/>
                          <a:ea typeface="Maven Pro"/>
                          <a:cs typeface="Maven Pro"/>
                          <a:sym typeface="Maven Pro"/>
                        </a:rPr>
                        <a:t>Week of September</a:t>
                      </a:r>
                      <a:endParaRPr/>
                    </a:p>
                  </a:txBody>
                  <a:tcPr marT="91425" marB="91425" marR="91425" marL="91425">
                    <a:lnL cap="flat" cmpd="sng" w="19050">
                      <a:solidFill>
                        <a:srgbClr val="072C62"/>
                      </a:solidFill>
                      <a:prstDash val="solid"/>
                      <a:round/>
                      <a:headEnd len="sm" w="sm" type="none"/>
                      <a:tailEnd len="sm" w="sm" type="none"/>
                    </a:lnL>
                    <a:lnR cap="flat" cmpd="sng" w="19050">
                      <a:solidFill>
                        <a:srgbClr val="072C62"/>
                      </a:solidFill>
                      <a:prstDash val="solid"/>
                      <a:round/>
                      <a:headEnd len="sm" w="sm" type="none"/>
                      <a:tailEnd len="sm" w="sm" type="none"/>
                    </a:lnR>
                    <a:lnT cap="flat" cmpd="sng" w="19050">
                      <a:solidFill>
                        <a:srgbClr val="072C62"/>
                      </a:solidFill>
                      <a:prstDash val="solid"/>
                      <a:round/>
                      <a:headEnd len="sm" w="sm" type="none"/>
                      <a:tailEnd len="sm" w="sm" type="none"/>
                    </a:lnT>
                    <a:lnB cap="flat" cmpd="sng" w="19050">
                      <a:solidFill>
                        <a:srgbClr val="072C62"/>
                      </a:solidFill>
                      <a:prstDash val="solid"/>
                      <a:round/>
                      <a:headEnd len="sm" w="sm" type="none"/>
                      <a:tailEnd len="sm" w="sm" type="none"/>
                    </a:lnB>
                  </a:tcPr>
                </a:tc>
              </a:tr>
              <a:tr h="208250">
                <a:tc>
                  <a:txBody>
                    <a:bodyPr/>
                    <a:lstStyle/>
                    <a:p>
                      <a:pPr indent="0" lvl="0" marL="0" rtl="0" algn="ctr">
                        <a:lnSpc>
                          <a:spcPct val="107000"/>
                        </a:lnSpc>
                        <a:spcBef>
                          <a:spcPts val="0"/>
                        </a:spcBef>
                        <a:spcAft>
                          <a:spcPts val="800"/>
                        </a:spcAft>
                        <a:buNone/>
                      </a:pPr>
                      <a:r>
                        <a:rPr lang="en-GB" sz="1200">
                          <a:solidFill>
                            <a:srgbClr val="072C62"/>
                          </a:solidFill>
                          <a:latin typeface="Maven Pro"/>
                          <a:ea typeface="Maven Pro"/>
                          <a:cs typeface="Maven Pro"/>
                          <a:sym typeface="Maven Pro"/>
                        </a:rPr>
                        <a:t>Draft report</a:t>
                      </a:r>
                      <a:endParaRPr sz="1200">
                        <a:solidFill>
                          <a:srgbClr val="072C62"/>
                        </a:solidFill>
                        <a:latin typeface="Maven Pro"/>
                        <a:ea typeface="Maven Pro"/>
                        <a:cs typeface="Maven Pro"/>
                        <a:sym typeface="Maven Pro"/>
                      </a:endParaRPr>
                    </a:p>
                  </a:txBody>
                  <a:tcPr marT="91425" marB="91425" marR="91425" marL="91425">
                    <a:lnL cap="flat" cmpd="sng" w="19050">
                      <a:solidFill>
                        <a:srgbClr val="072C62"/>
                      </a:solidFill>
                      <a:prstDash val="solid"/>
                      <a:round/>
                      <a:headEnd len="sm" w="sm" type="none"/>
                      <a:tailEnd len="sm" w="sm" type="none"/>
                    </a:lnL>
                    <a:lnR cap="flat" cmpd="sng" w="19050">
                      <a:solidFill>
                        <a:srgbClr val="072C62"/>
                      </a:solidFill>
                      <a:prstDash val="solid"/>
                      <a:round/>
                      <a:headEnd len="sm" w="sm" type="none"/>
                      <a:tailEnd len="sm" w="sm" type="none"/>
                    </a:lnR>
                    <a:lnT cap="flat" cmpd="sng" w="19050">
                      <a:solidFill>
                        <a:srgbClr val="072C62"/>
                      </a:solidFill>
                      <a:prstDash val="solid"/>
                      <a:round/>
                      <a:headEnd len="sm" w="sm" type="none"/>
                      <a:tailEnd len="sm" w="sm" type="none"/>
                    </a:lnT>
                    <a:lnB cap="flat" cmpd="sng" w="19050">
                      <a:solidFill>
                        <a:srgbClr val="072C62"/>
                      </a:solidFill>
                      <a:prstDash val="solid"/>
                      <a:round/>
                      <a:headEnd len="sm" w="sm" type="none"/>
                      <a:tailEnd len="sm" w="sm" type="none"/>
                    </a:lnB>
                  </a:tcPr>
                </a:tc>
                <a:tc>
                  <a:txBody>
                    <a:bodyPr/>
                    <a:lstStyle/>
                    <a:p>
                      <a:pPr indent="0" lvl="0" marL="0" rtl="0" algn="ctr">
                        <a:spcBef>
                          <a:spcPts val="0"/>
                        </a:spcBef>
                        <a:spcAft>
                          <a:spcPts val="0"/>
                        </a:spcAft>
                        <a:buNone/>
                      </a:pPr>
                      <a:r>
                        <a:rPr lang="en-GB" sz="1200">
                          <a:solidFill>
                            <a:srgbClr val="072C62"/>
                          </a:solidFill>
                          <a:latin typeface="Maven Pro"/>
                          <a:ea typeface="Maven Pro"/>
                          <a:cs typeface="Maven Pro"/>
                          <a:sym typeface="Maven Pro"/>
                        </a:rPr>
                        <a:t>4</a:t>
                      </a:r>
                      <a:r>
                        <a:rPr baseline="30000" lang="en-GB" sz="1200">
                          <a:solidFill>
                            <a:srgbClr val="072C62"/>
                          </a:solidFill>
                          <a:latin typeface="Maven Pro"/>
                          <a:ea typeface="Maven Pro"/>
                          <a:cs typeface="Maven Pro"/>
                          <a:sym typeface="Maven Pro"/>
                        </a:rPr>
                        <a:t>th </a:t>
                      </a:r>
                      <a:r>
                        <a:rPr lang="en-GB" sz="1200">
                          <a:solidFill>
                            <a:srgbClr val="072C62"/>
                          </a:solidFill>
                          <a:latin typeface="Maven Pro"/>
                          <a:ea typeface="Maven Pro"/>
                          <a:cs typeface="Maven Pro"/>
                          <a:sym typeface="Maven Pro"/>
                        </a:rPr>
                        <a:t>Week of September</a:t>
                      </a:r>
                      <a:endParaRPr/>
                    </a:p>
                  </a:txBody>
                  <a:tcPr marT="91425" marB="91425" marR="91425" marL="91425">
                    <a:lnL cap="flat" cmpd="sng" w="19050">
                      <a:solidFill>
                        <a:srgbClr val="072C62"/>
                      </a:solidFill>
                      <a:prstDash val="solid"/>
                      <a:round/>
                      <a:headEnd len="sm" w="sm" type="none"/>
                      <a:tailEnd len="sm" w="sm" type="none"/>
                    </a:lnL>
                    <a:lnR cap="flat" cmpd="sng" w="19050">
                      <a:solidFill>
                        <a:srgbClr val="072C62"/>
                      </a:solidFill>
                      <a:prstDash val="solid"/>
                      <a:round/>
                      <a:headEnd len="sm" w="sm" type="none"/>
                      <a:tailEnd len="sm" w="sm" type="none"/>
                    </a:lnR>
                    <a:lnT cap="flat" cmpd="sng" w="19050">
                      <a:solidFill>
                        <a:srgbClr val="072C62"/>
                      </a:solidFill>
                      <a:prstDash val="solid"/>
                      <a:round/>
                      <a:headEnd len="sm" w="sm" type="none"/>
                      <a:tailEnd len="sm" w="sm" type="none"/>
                    </a:lnT>
                    <a:lnB cap="flat" cmpd="sng" w="19050">
                      <a:solidFill>
                        <a:srgbClr val="072C62"/>
                      </a:solidFill>
                      <a:prstDash val="solid"/>
                      <a:round/>
                      <a:headEnd len="sm" w="sm" type="none"/>
                      <a:tailEnd len="sm" w="sm" type="none"/>
                    </a:lnB>
                  </a:tcPr>
                </a:tc>
              </a:tr>
              <a:tr h="188050">
                <a:tc>
                  <a:txBody>
                    <a:bodyPr/>
                    <a:lstStyle/>
                    <a:p>
                      <a:pPr indent="0" lvl="0" marL="0" rtl="0" algn="ctr">
                        <a:lnSpc>
                          <a:spcPct val="107000"/>
                        </a:lnSpc>
                        <a:spcBef>
                          <a:spcPts val="0"/>
                        </a:spcBef>
                        <a:spcAft>
                          <a:spcPts val="800"/>
                        </a:spcAft>
                        <a:buNone/>
                      </a:pPr>
                      <a:r>
                        <a:rPr lang="en-GB" sz="1200">
                          <a:solidFill>
                            <a:srgbClr val="072C62"/>
                          </a:solidFill>
                          <a:latin typeface="Maven Pro"/>
                          <a:ea typeface="Maven Pro"/>
                          <a:cs typeface="Maven Pro"/>
                          <a:sym typeface="Maven Pro"/>
                        </a:rPr>
                        <a:t>Submission of final report</a:t>
                      </a:r>
                      <a:endParaRPr sz="1200">
                        <a:solidFill>
                          <a:srgbClr val="072C62"/>
                        </a:solidFill>
                        <a:latin typeface="Maven Pro"/>
                        <a:ea typeface="Maven Pro"/>
                        <a:cs typeface="Maven Pro"/>
                        <a:sym typeface="Maven Pro"/>
                      </a:endParaRPr>
                    </a:p>
                  </a:txBody>
                  <a:tcPr marT="91425" marB="91425" marR="91425" marL="91425">
                    <a:lnL cap="flat" cmpd="sng" w="19050">
                      <a:solidFill>
                        <a:srgbClr val="072C62"/>
                      </a:solidFill>
                      <a:prstDash val="solid"/>
                      <a:round/>
                      <a:headEnd len="sm" w="sm" type="none"/>
                      <a:tailEnd len="sm" w="sm" type="none"/>
                    </a:lnL>
                    <a:lnR cap="flat" cmpd="sng" w="19050">
                      <a:solidFill>
                        <a:srgbClr val="072C62"/>
                      </a:solidFill>
                      <a:prstDash val="solid"/>
                      <a:round/>
                      <a:headEnd len="sm" w="sm" type="none"/>
                      <a:tailEnd len="sm" w="sm" type="none"/>
                    </a:lnR>
                    <a:lnT cap="flat" cmpd="sng" w="19050">
                      <a:solidFill>
                        <a:srgbClr val="072C62"/>
                      </a:solidFill>
                      <a:prstDash val="solid"/>
                      <a:round/>
                      <a:headEnd len="sm" w="sm" type="none"/>
                      <a:tailEnd len="sm" w="sm" type="none"/>
                    </a:lnT>
                    <a:lnB cap="flat" cmpd="sng" w="19050">
                      <a:solidFill>
                        <a:srgbClr val="072C62"/>
                      </a:solidFill>
                      <a:prstDash val="solid"/>
                      <a:round/>
                      <a:headEnd len="sm" w="sm" type="none"/>
                      <a:tailEnd len="sm" w="sm" type="none"/>
                    </a:lnB>
                  </a:tcPr>
                </a:tc>
                <a:tc>
                  <a:txBody>
                    <a:bodyPr/>
                    <a:lstStyle/>
                    <a:p>
                      <a:pPr indent="0" lvl="0" marL="0" rtl="0" algn="ctr">
                        <a:spcBef>
                          <a:spcPts val="0"/>
                        </a:spcBef>
                        <a:spcAft>
                          <a:spcPts val="0"/>
                        </a:spcAft>
                        <a:buNone/>
                      </a:pPr>
                      <a:r>
                        <a:rPr lang="en-GB" sz="1200">
                          <a:solidFill>
                            <a:srgbClr val="072C62"/>
                          </a:solidFill>
                          <a:latin typeface="Maven Pro"/>
                          <a:ea typeface="Maven Pro"/>
                          <a:cs typeface="Maven Pro"/>
                          <a:sym typeface="Maven Pro"/>
                        </a:rPr>
                        <a:t>To be decided</a:t>
                      </a:r>
                      <a:endParaRPr/>
                    </a:p>
                  </a:txBody>
                  <a:tcPr marT="91425" marB="91425" marR="91425" marL="91425">
                    <a:lnL cap="flat" cmpd="sng" w="19050">
                      <a:solidFill>
                        <a:srgbClr val="072C62"/>
                      </a:solidFill>
                      <a:prstDash val="solid"/>
                      <a:round/>
                      <a:headEnd len="sm" w="sm" type="none"/>
                      <a:tailEnd len="sm" w="sm" type="none"/>
                    </a:lnL>
                    <a:lnR cap="flat" cmpd="sng" w="19050">
                      <a:solidFill>
                        <a:srgbClr val="072C62"/>
                      </a:solidFill>
                      <a:prstDash val="solid"/>
                      <a:round/>
                      <a:headEnd len="sm" w="sm" type="none"/>
                      <a:tailEnd len="sm" w="sm" type="none"/>
                    </a:lnR>
                    <a:lnT cap="flat" cmpd="sng" w="19050">
                      <a:solidFill>
                        <a:srgbClr val="072C62"/>
                      </a:solidFill>
                      <a:prstDash val="solid"/>
                      <a:round/>
                      <a:headEnd len="sm" w="sm" type="none"/>
                      <a:tailEnd len="sm" w="sm" type="none"/>
                    </a:lnT>
                    <a:lnB cap="flat" cmpd="sng" w="19050">
                      <a:solidFill>
                        <a:srgbClr val="072C62"/>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FA8DC"/>
        </a:solidFill>
      </p:bgPr>
    </p:bg>
    <p:spTree>
      <p:nvGrpSpPr>
        <p:cNvPr id="367" name="Shape 367"/>
        <p:cNvGrpSpPr/>
        <p:nvPr/>
      </p:nvGrpSpPr>
      <p:grpSpPr>
        <a:xfrm>
          <a:off x="0" y="0"/>
          <a:ext cx="0" cy="0"/>
          <a:chOff x="0" y="0"/>
          <a:chExt cx="0" cy="0"/>
        </a:xfrm>
      </p:grpSpPr>
      <p:sp>
        <p:nvSpPr>
          <p:cNvPr id="368" name="Google Shape;368;p29"/>
          <p:cNvSpPr txBox="1"/>
          <p:nvPr>
            <p:ph type="title"/>
          </p:nvPr>
        </p:nvSpPr>
        <p:spPr>
          <a:xfrm>
            <a:off x="824000" y="763600"/>
            <a:ext cx="6482400" cy="3573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GB" sz="3800"/>
              <a:t>Operationalization of the Gig Workers Welfare Act</a:t>
            </a:r>
            <a:endParaRPr sz="3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3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S</a:t>
            </a:r>
            <a:r>
              <a:rPr lang="en-GB"/>
              <a:t>tatus</a:t>
            </a:r>
            <a:endParaRPr/>
          </a:p>
        </p:txBody>
      </p:sp>
      <p:sp>
        <p:nvSpPr>
          <p:cNvPr id="374" name="Google Shape;374;p30"/>
          <p:cNvSpPr txBox="1"/>
          <p:nvPr>
            <p:ph idx="1" type="body"/>
          </p:nvPr>
        </p:nvSpPr>
        <p:spPr>
          <a:xfrm>
            <a:off x="1303800" y="1570400"/>
            <a:ext cx="7280100" cy="2541600"/>
          </a:xfrm>
          <a:prstGeom prst="rect">
            <a:avLst/>
          </a:prstGeom>
        </p:spPr>
        <p:txBody>
          <a:bodyPr anchorCtr="0" anchor="t" bIns="91425" lIns="91425" spcFirstLastPara="1" rIns="91425" wrap="square" tIns="91425">
            <a:normAutofit lnSpcReduction="20000"/>
          </a:bodyPr>
          <a:lstStyle/>
          <a:p>
            <a:pPr indent="-311150" lvl="0" marL="457200" rtl="0" algn="just">
              <a:lnSpc>
                <a:spcPct val="200000"/>
              </a:lnSpc>
              <a:spcBef>
                <a:spcPts val="0"/>
              </a:spcBef>
              <a:spcAft>
                <a:spcPts val="0"/>
              </a:spcAft>
              <a:buSzPts val="1300"/>
              <a:buChar char="➢"/>
            </a:pPr>
            <a:r>
              <a:rPr lang="en-GB"/>
              <a:t>In the budget 2023-24, GoR introduced the Gig Workers Welfare Act and announced 200 Crores for constituting a welfare board. Rajasthan will be the first state in India to enact a legislation for the protection of gig workers.</a:t>
            </a:r>
            <a:endParaRPr/>
          </a:p>
          <a:p>
            <a:pPr indent="-311150" lvl="0" marL="457200" rtl="0" algn="just">
              <a:lnSpc>
                <a:spcPct val="200000"/>
              </a:lnSpc>
              <a:spcBef>
                <a:spcPts val="0"/>
              </a:spcBef>
              <a:spcAft>
                <a:spcPts val="0"/>
              </a:spcAft>
              <a:buSzPts val="1300"/>
              <a:buChar char="➢"/>
            </a:pPr>
            <a:r>
              <a:rPr lang="en-GB"/>
              <a:t>On 10</a:t>
            </a:r>
            <a:r>
              <a:rPr baseline="30000" lang="en-GB"/>
              <a:t>th </a:t>
            </a:r>
            <a:r>
              <a:rPr lang="en-GB"/>
              <a:t>July 2023, CRISP submitted recommendations for strengthening the </a:t>
            </a:r>
            <a:r>
              <a:rPr lang="en-GB"/>
              <a:t>Gig Workers Welfare Act.</a:t>
            </a:r>
            <a:endParaRPr/>
          </a:p>
          <a:p>
            <a:pPr indent="-311150" lvl="0" marL="457200" rtl="0" algn="just">
              <a:lnSpc>
                <a:spcPct val="200000"/>
              </a:lnSpc>
              <a:spcBef>
                <a:spcPts val="0"/>
              </a:spcBef>
              <a:spcAft>
                <a:spcPts val="0"/>
              </a:spcAft>
              <a:buSzPts val="1300"/>
              <a:buChar char="➢"/>
            </a:pPr>
            <a:r>
              <a:rPr lang="en-GB"/>
              <a:t>CRISP Rajasthan and the Labour Department, GoR are currently in the process of discussing CRISP’s intervention in the implementation of the Act.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3"/>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CRISP - GoR: Initial MoU</a:t>
            </a:r>
            <a:endParaRPr/>
          </a:p>
        </p:txBody>
      </p:sp>
      <p:sp>
        <p:nvSpPr>
          <p:cNvPr id="231" name="Google Shape;231;p13"/>
          <p:cNvSpPr txBox="1"/>
          <p:nvPr/>
        </p:nvSpPr>
        <p:spPr>
          <a:xfrm>
            <a:off x="1600200" y="3124200"/>
            <a:ext cx="2895600" cy="10065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1200"/>
              </a:spcAft>
              <a:buNone/>
            </a:pPr>
            <a:r>
              <a:rPr b="1" lang="en-GB" sz="1200">
                <a:solidFill>
                  <a:schemeClr val="dk2"/>
                </a:solidFill>
                <a:latin typeface="Maven Pro"/>
                <a:ea typeface="Maven Pro"/>
                <a:cs typeface="Maven Pro"/>
                <a:sym typeface="Maven Pro"/>
              </a:rPr>
              <a:t>To develop a scheme with verifiable parameters for ranking of the ULBs based on their performance in the IRGY-Urban</a:t>
            </a:r>
            <a:endParaRPr b="1" sz="1200">
              <a:solidFill>
                <a:schemeClr val="dk2"/>
              </a:solidFill>
              <a:latin typeface="Maven Pro"/>
              <a:ea typeface="Maven Pro"/>
              <a:cs typeface="Maven Pro"/>
              <a:sym typeface="Maven Pro"/>
            </a:endParaRPr>
          </a:p>
        </p:txBody>
      </p:sp>
      <p:sp>
        <p:nvSpPr>
          <p:cNvPr id="232" name="Google Shape;232;p13"/>
          <p:cNvSpPr txBox="1"/>
          <p:nvPr/>
        </p:nvSpPr>
        <p:spPr>
          <a:xfrm>
            <a:off x="5562600" y="3124200"/>
            <a:ext cx="3000000" cy="7941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1200"/>
              </a:spcAft>
              <a:buNone/>
            </a:pPr>
            <a:r>
              <a:rPr b="1" lang="en-GB" sz="1200">
                <a:solidFill>
                  <a:schemeClr val="dk2"/>
                </a:solidFill>
                <a:latin typeface="Maven Pro"/>
                <a:ea typeface="Maven Pro"/>
                <a:cs typeface="Maven Pro"/>
                <a:sym typeface="Maven Pro"/>
              </a:rPr>
              <a:t>To assist GoR in setting up of the Rajasthan Social and Performance Audit Authority.</a:t>
            </a:r>
            <a:endParaRPr b="1" sz="1200">
              <a:solidFill>
                <a:schemeClr val="dk2"/>
              </a:solidFill>
              <a:latin typeface="Maven Pro"/>
              <a:ea typeface="Maven Pro"/>
              <a:cs typeface="Maven Pro"/>
              <a:sym typeface="Maven Pro"/>
            </a:endParaRPr>
          </a:p>
        </p:txBody>
      </p:sp>
      <p:sp>
        <p:nvSpPr>
          <p:cNvPr id="233" name="Google Shape;233;p13"/>
          <p:cNvSpPr txBox="1"/>
          <p:nvPr/>
        </p:nvSpPr>
        <p:spPr>
          <a:xfrm>
            <a:off x="1676400" y="1905000"/>
            <a:ext cx="2238600" cy="581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1200"/>
              </a:spcAft>
              <a:buNone/>
            </a:pPr>
            <a:r>
              <a:rPr b="1" lang="en-GB" sz="1200">
                <a:solidFill>
                  <a:schemeClr val="dk2"/>
                </a:solidFill>
                <a:latin typeface="Maven Pro"/>
                <a:ea typeface="Maven Pro"/>
                <a:cs typeface="Maven Pro"/>
                <a:sym typeface="Maven Pro"/>
              </a:rPr>
              <a:t>To conduct a concurrent evaluation of IRGY-Urban</a:t>
            </a:r>
            <a:endParaRPr b="1" sz="1200">
              <a:solidFill>
                <a:schemeClr val="dk2"/>
              </a:solidFill>
              <a:latin typeface="Maven Pro"/>
              <a:ea typeface="Maven Pro"/>
              <a:cs typeface="Maven Pro"/>
              <a:sym typeface="Maven Pro"/>
            </a:endParaRPr>
          </a:p>
        </p:txBody>
      </p:sp>
      <p:sp>
        <p:nvSpPr>
          <p:cNvPr id="234" name="Google Shape;234;p13"/>
          <p:cNvSpPr txBox="1"/>
          <p:nvPr/>
        </p:nvSpPr>
        <p:spPr>
          <a:xfrm>
            <a:off x="5562600" y="1905000"/>
            <a:ext cx="3000000" cy="581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1200"/>
              </a:spcAft>
              <a:buNone/>
            </a:pPr>
            <a:r>
              <a:rPr b="1" lang="en-GB" sz="1200">
                <a:solidFill>
                  <a:schemeClr val="dk2"/>
                </a:solidFill>
                <a:latin typeface="Maven Pro"/>
                <a:ea typeface="Maven Pro"/>
                <a:cs typeface="Maven Pro"/>
                <a:sym typeface="Maven Pro"/>
              </a:rPr>
              <a:t>To facilitate the capacity building of frontline LSG functionaries.</a:t>
            </a:r>
            <a:endParaRPr b="1" sz="1200">
              <a:solidFill>
                <a:schemeClr val="dk2"/>
              </a:solidFill>
              <a:latin typeface="Maven Pro"/>
              <a:ea typeface="Maven Pro"/>
              <a:cs typeface="Maven Pro"/>
              <a:sym typeface="Maven Pro"/>
            </a:endParaRPr>
          </a:p>
        </p:txBody>
      </p:sp>
      <p:pic>
        <p:nvPicPr>
          <p:cNvPr id="235" name="Google Shape;235;p13"/>
          <p:cNvPicPr preferRelativeResize="0"/>
          <p:nvPr/>
        </p:nvPicPr>
        <p:blipFill>
          <a:blip r:embed="rId3">
            <a:alphaModFix/>
          </a:blip>
          <a:stretch>
            <a:fillRect/>
          </a:stretch>
        </p:blipFill>
        <p:spPr>
          <a:xfrm>
            <a:off x="924600" y="1773000"/>
            <a:ext cx="713700" cy="713700"/>
          </a:xfrm>
          <a:prstGeom prst="rect">
            <a:avLst/>
          </a:prstGeom>
          <a:noFill/>
          <a:ln>
            <a:noFill/>
          </a:ln>
        </p:spPr>
      </p:pic>
      <p:pic>
        <p:nvPicPr>
          <p:cNvPr id="236" name="Google Shape;236;p13"/>
          <p:cNvPicPr preferRelativeResize="0"/>
          <p:nvPr/>
        </p:nvPicPr>
        <p:blipFill>
          <a:blip r:embed="rId4">
            <a:alphaModFix/>
          </a:blip>
          <a:stretch>
            <a:fillRect/>
          </a:stretch>
        </p:blipFill>
        <p:spPr>
          <a:xfrm>
            <a:off x="917750" y="3179450"/>
            <a:ext cx="616451" cy="616451"/>
          </a:xfrm>
          <a:prstGeom prst="rect">
            <a:avLst/>
          </a:prstGeom>
          <a:noFill/>
          <a:ln>
            <a:noFill/>
          </a:ln>
        </p:spPr>
      </p:pic>
      <p:pic>
        <p:nvPicPr>
          <p:cNvPr id="237" name="Google Shape;237;p13"/>
          <p:cNvPicPr preferRelativeResize="0"/>
          <p:nvPr/>
        </p:nvPicPr>
        <p:blipFill>
          <a:blip r:embed="rId5">
            <a:alphaModFix/>
          </a:blip>
          <a:stretch>
            <a:fillRect/>
          </a:stretch>
        </p:blipFill>
        <p:spPr>
          <a:xfrm>
            <a:off x="4869950" y="1773000"/>
            <a:ext cx="665075" cy="665075"/>
          </a:xfrm>
          <a:prstGeom prst="rect">
            <a:avLst/>
          </a:prstGeom>
          <a:noFill/>
          <a:ln>
            <a:noFill/>
          </a:ln>
        </p:spPr>
      </p:pic>
      <p:pic>
        <p:nvPicPr>
          <p:cNvPr id="238" name="Google Shape;238;p13"/>
          <p:cNvPicPr preferRelativeResize="0"/>
          <p:nvPr/>
        </p:nvPicPr>
        <p:blipFill>
          <a:blip r:embed="rId6">
            <a:alphaModFix/>
          </a:blip>
          <a:stretch>
            <a:fillRect/>
          </a:stretch>
        </p:blipFill>
        <p:spPr>
          <a:xfrm>
            <a:off x="4946150" y="3213025"/>
            <a:ext cx="616451" cy="6164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FA8DC"/>
        </a:solidFill>
      </p:bgPr>
    </p:bg>
    <p:spTree>
      <p:nvGrpSpPr>
        <p:cNvPr id="378" name="Shape 378"/>
        <p:cNvGrpSpPr/>
        <p:nvPr/>
      </p:nvGrpSpPr>
      <p:grpSpPr>
        <a:xfrm>
          <a:off x="0" y="0"/>
          <a:ext cx="0" cy="0"/>
          <a:chOff x="0" y="0"/>
          <a:chExt cx="0" cy="0"/>
        </a:xfrm>
      </p:grpSpPr>
      <p:sp>
        <p:nvSpPr>
          <p:cNvPr id="379" name="Google Shape;379;p31"/>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GB" sz="3800"/>
              <a:t>Capacity building of MG Seva Preraks</a:t>
            </a:r>
            <a:endParaRPr sz="3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32"/>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S</a:t>
            </a:r>
            <a:r>
              <a:rPr lang="en-GB"/>
              <a:t>tatus</a:t>
            </a:r>
            <a:endParaRPr/>
          </a:p>
        </p:txBody>
      </p:sp>
      <p:sp>
        <p:nvSpPr>
          <p:cNvPr id="385" name="Google Shape;385;p32"/>
          <p:cNvSpPr txBox="1"/>
          <p:nvPr>
            <p:ph idx="1" type="body"/>
          </p:nvPr>
        </p:nvSpPr>
        <p:spPr>
          <a:xfrm>
            <a:off x="1303800" y="1570400"/>
            <a:ext cx="7030500" cy="2541600"/>
          </a:xfrm>
          <a:prstGeom prst="rect">
            <a:avLst/>
          </a:prstGeom>
        </p:spPr>
        <p:txBody>
          <a:bodyPr anchorCtr="0" anchor="t" bIns="91425" lIns="91425" spcFirstLastPara="1" rIns="91425" wrap="square" tIns="91425">
            <a:noAutofit/>
          </a:bodyPr>
          <a:lstStyle/>
          <a:p>
            <a:pPr indent="-311150" lvl="0" marL="457200" rtl="0" algn="just">
              <a:lnSpc>
                <a:spcPct val="150000"/>
              </a:lnSpc>
              <a:spcBef>
                <a:spcPts val="0"/>
              </a:spcBef>
              <a:spcAft>
                <a:spcPts val="0"/>
              </a:spcAft>
              <a:buClr>
                <a:srgbClr val="000000"/>
              </a:buClr>
              <a:buSzPts val="1300"/>
              <a:buFont typeface="Maven Pro"/>
              <a:buChar char="➢"/>
            </a:pPr>
            <a:r>
              <a:rPr lang="en-GB">
                <a:solidFill>
                  <a:srgbClr val="000000"/>
                </a:solidFill>
                <a:latin typeface="Maven Pro"/>
                <a:ea typeface="Maven Pro"/>
                <a:cs typeface="Maven Pro"/>
                <a:sym typeface="Maven Pro"/>
              </a:rPr>
              <a:t>In the announcement of the state budget for the Financial Year 2023-24, the Rajasthan Government announced allocating funds to the tune of 25 crores towards establishing 2500 Mahatma ‘Gandhi Pustakalya evam Samvidhan Kendras’ across Rajasthan. </a:t>
            </a:r>
            <a:endParaRPr>
              <a:solidFill>
                <a:srgbClr val="000000"/>
              </a:solidFill>
              <a:latin typeface="Maven Pro"/>
              <a:ea typeface="Maven Pro"/>
              <a:cs typeface="Maven Pro"/>
              <a:sym typeface="Maven Pro"/>
            </a:endParaRPr>
          </a:p>
          <a:p>
            <a:pPr indent="-311150" lvl="0" marL="457200" rtl="0" algn="just">
              <a:lnSpc>
                <a:spcPct val="150000"/>
              </a:lnSpc>
              <a:spcBef>
                <a:spcPts val="0"/>
              </a:spcBef>
              <a:spcAft>
                <a:spcPts val="0"/>
              </a:spcAft>
              <a:buClr>
                <a:srgbClr val="000000"/>
              </a:buClr>
              <a:buSzPts val="1300"/>
              <a:buFont typeface="Maven Pro"/>
              <a:buChar char="➢"/>
            </a:pPr>
            <a:r>
              <a:rPr lang="en-GB">
                <a:solidFill>
                  <a:srgbClr val="000000"/>
                </a:solidFill>
                <a:latin typeface="Maven Pro"/>
                <a:ea typeface="Maven Pro"/>
                <a:cs typeface="Maven Pro"/>
                <a:sym typeface="Maven Pro"/>
              </a:rPr>
              <a:t>For the overall operations of the ‘Gandhi Pustakalya evam Samvidhan Kendras’, the government will appoint 50,000 ‘Mahatma Gandhi Seva Preraks’. </a:t>
            </a:r>
            <a:endParaRPr>
              <a:solidFill>
                <a:srgbClr val="000000"/>
              </a:solidFill>
              <a:latin typeface="Maven Pro"/>
              <a:ea typeface="Maven Pro"/>
              <a:cs typeface="Maven Pro"/>
              <a:sym typeface="Maven Pro"/>
            </a:endParaRPr>
          </a:p>
          <a:p>
            <a:pPr indent="-311150" lvl="0" marL="457200" rtl="0" algn="just">
              <a:lnSpc>
                <a:spcPct val="150000"/>
              </a:lnSpc>
              <a:spcBef>
                <a:spcPts val="0"/>
              </a:spcBef>
              <a:spcAft>
                <a:spcPts val="0"/>
              </a:spcAft>
              <a:buClr>
                <a:srgbClr val="000000"/>
              </a:buClr>
              <a:buSzPts val="1300"/>
              <a:buFont typeface="Maven Pro"/>
              <a:buChar char="➢"/>
            </a:pPr>
            <a:r>
              <a:rPr lang="en-GB">
                <a:solidFill>
                  <a:srgbClr val="000000"/>
                </a:solidFill>
                <a:latin typeface="Maven Pro"/>
                <a:ea typeface="Maven Pro"/>
                <a:cs typeface="Maven Pro"/>
                <a:sym typeface="Maven Pro"/>
              </a:rPr>
              <a:t>In the recent meeting with Finance Secretary, GoR on 13th April 2023, it has been discussed that CRISP can support the department in training, monitoring &amp; evaluating the overall work of MG Seva Preraks. </a:t>
            </a:r>
            <a:endParaRPr>
              <a:solidFill>
                <a:srgbClr val="000000"/>
              </a:solidFill>
              <a:latin typeface="Maven Pro"/>
              <a:ea typeface="Maven Pro"/>
              <a:cs typeface="Maven Pro"/>
              <a:sym typeface="Maven Pro"/>
            </a:endParaRPr>
          </a:p>
          <a:p>
            <a:pPr indent="0" lvl="0" marL="457200" rtl="0" algn="just">
              <a:lnSpc>
                <a:spcPct val="150000"/>
              </a:lnSpc>
              <a:spcBef>
                <a:spcPts val="1200"/>
              </a:spcBef>
              <a:spcAft>
                <a:spcPts val="1200"/>
              </a:spcAft>
              <a:buNone/>
            </a:pPr>
            <a:r>
              <a:t/>
            </a:r>
            <a:endParaRPr>
              <a:latin typeface="Maven Pro"/>
              <a:ea typeface="Maven Pro"/>
              <a:cs typeface="Maven Pro"/>
              <a:sym typeface="Maven Pr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FA8DC"/>
        </a:solidFill>
      </p:bgPr>
    </p:bg>
    <p:spTree>
      <p:nvGrpSpPr>
        <p:cNvPr id="389" name="Shape 389"/>
        <p:cNvGrpSpPr/>
        <p:nvPr/>
      </p:nvGrpSpPr>
      <p:grpSpPr>
        <a:xfrm>
          <a:off x="0" y="0"/>
          <a:ext cx="0" cy="0"/>
          <a:chOff x="0" y="0"/>
          <a:chExt cx="0" cy="0"/>
        </a:xfrm>
      </p:grpSpPr>
      <p:sp>
        <p:nvSpPr>
          <p:cNvPr id="390" name="Google Shape;390;p33"/>
          <p:cNvSpPr txBox="1"/>
          <p:nvPr>
            <p:ph type="title"/>
          </p:nvPr>
        </p:nvSpPr>
        <p:spPr>
          <a:xfrm>
            <a:off x="824000" y="763600"/>
            <a:ext cx="6982200" cy="3573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GB" sz="3800"/>
              <a:t>Mehangayi Rahat Camps</a:t>
            </a:r>
            <a:endParaRPr sz="3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3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S</a:t>
            </a:r>
            <a:r>
              <a:rPr lang="en-GB"/>
              <a:t>tatus</a:t>
            </a:r>
            <a:endParaRPr/>
          </a:p>
        </p:txBody>
      </p:sp>
      <p:sp>
        <p:nvSpPr>
          <p:cNvPr id="396" name="Google Shape;396;p34"/>
          <p:cNvSpPr txBox="1"/>
          <p:nvPr>
            <p:ph idx="1" type="body"/>
          </p:nvPr>
        </p:nvSpPr>
        <p:spPr>
          <a:xfrm>
            <a:off x="1303800" y="1570400"/>
            <a:ext cx="7030500" cy="2541600"/>
          </a:xfrm>
          <a:prstGeom prst="rect">
            <a:avLst/>
          </a:prstGeom>
        </p:spPr>
        <p:txBody>
          <a:bodyPr anchorCtr="0" anchor="t" bIns="91425" lIns="91425" spcFirstLastPara="1" rIns="91425" wrap="square" tIns="91425">
            <a:noAutofit/>
          </a:bodyPr>
          <a:lstStyle/>
          <a:p>
            <a:pPr indent="-311150" lvl="0" marL="457200" rtl="0" algn="just">
              <a:lnSpc>
                <a:spcPct val="200000"/>
              </a:lnSpc>
              <a:spcBef>
                <a:spcPts val="0"/>
              </a:spcBef>
              <a:spcAft>
                <a:spcPts val="0"/>
              </a:spcAft>
              <a:buClr>
                <a:srgbClr val="000000"/>
              </a:buClr>
              <a:buSzPts val="1300"/>
              <a:buFont typeface="Maven Pro"/>
              <a:buChar char="➢"/>
            </a:pPr>
            <a:r>
              <a:rPr lang="en-GB">
                <a:latin typeface="Maven Pro"/>
                <a:ea typeface="Maven Pro"/>
                <a:cs typeface="Maven Pro"/>
                <a:sym typeface="Maven Pro"/>
              </a:rPr>
              <a:t>Mehangayi Rahat Camps were launched by GoR to provide relief to citizens against rising inflation by linking them to welfare schemes.</a:t>
            </a:r>
            <a:endParaRPr>
              <a:latin typeface="Maven Pro"/>
              <a:ea typeface="Maven Pro"/>
              <a:cs typeface="Maven Pro"/>
              <a:sym typeface="Maven Pro"/>
            </a:endParaRPr>
          </a:p>
          <a:p>
            <a:pPr indent="-298767" lvl="0" marL="457200" rtl="0" algn="just">
              <a:lnSpc>
                <a:spcPct val="200000"/>
              </a:lnSpc>
              <a:spcBef>
                <a:spcPts val="0"/>
              </a:spcBef>
              <a:spcAft>
                <a:spcPts val="0"/>
              </a:spcAft>
              <a:buSzPts val="1105"/>
              <a:buFont typeface="Maven Pro"/>
              <a:buChar char="➢"/>
            </a:pPr>
            <a:r>
              <a:rPr lang="en-GB">
                <a:latin typeface="Maven Pro"/>
                <a:ea typeface="Maven Pro"/>
                <a:cs typeface="Maven Pro"/>
                <a:sym typeface="Maven Pro"/>
              </a:rPr>
              <a:t>The team visited multiple camps across 11 districts of Rajasthan to observe the implementation of these camps.</a:t>
            </a:r>
            <a:endParaRPr>
              <a:latin typeface="Maven Pro"/>
              <a:ea typeface="Maven Pro"/>
              <a:cs typeface="Maven Pro"/>
              <a:sym typeface="Maven Pro"/>
            </a:endParaRPr>
          </a:p>
          <a:p>
            <a:pPr indent="-298767" lvl="0" marL="457200" rtl="0" algn="just">
              <a:lnSpc>
                <a:spcPct val="200000"/>
              </a:lnSpc>
              <a:spcBef>
                <a:spcPts val="0"/>
              </a:spcBef>
              <a:spcAft>
                <a:spcPts val="0"/>
              </a:spcAft>
              <a:buSzPts val="1105"/>
              <a:buFont typeface="Maven Pro"/>
              <a:buChar char="➢"/>
            </a:pPr>
            <a:r>
              <a:rPr lang="en-GB">
                <a:latin typeface="Maven Pro"/>
                <a:ea typeface="Maven Pro"/>
                <a:cs typeface="Maven Pro"/>
                <a:sym typeface="Maven Pro"/>
              </a:rPr>
              <a:t>Recommendations were developed for  streamlining the implementation of these camps.</a:t>
            </a:r>
            <a:endParaRPr>
              <a:latin typeface="Maven Pro"/>
              <a:ea typeface="Maven Pro"/>
              <a:cs typeface="Maven Pro"/>
              <a:sym typeface="Maven Pr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FA8DC"/>
        </a:solidFill>
      </p:bgPr>
    </p:bg>
    <p:spTree>
      <p:nvGrpSpPr>
        <p:cNvPr id="242" name="Shape 242"/>
        <p:cNvGrpSpPr/>
        <p:nvPr/>
      </p:nvGrpSpPr>
      <p:grpSpPr>
        <a:xfrm>
          <a:off x="0" y="0"/>
          <a:ext cx="0" cy="0"/>
          <a:chOff x="0" y="0"/>
          <a:chExt cx="0" cy="0"/>
        </a:xfrm>
      </p:grpSpPr>
      <p:sp>
        <p:nvSpPr>
          <p:cNvPr id="243" name="Google Shape;243;p14"/>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GB" sz="3800"/>
              <a:t>Concurrent Evaluation of IRGY - Urban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Background </a:t>
            </a:r>
            <a:endParaRPr/>
          </a:p>
        </p:txBody>
      </p:sp>
      <p:sp>
        <p:nvSpPr>
          <p:cNvPr id="249" name="Google Shape;249;p15"/>
          <p:cNvSpPr txBox="1"/>
          <p:nvPr>
            <p:ph idx="1" type="body"/>
          </p:nvPr>
        </p:nvSpPr>
        <p:spPr>
          <a:xfrm>
            <a:off x="1303800" y="1462275"/>
            <a:ext cx="7030500" cy="25416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GB">
                <a:solidFill>
                  <a:srgbClr val="000000"/>
                </a:solidFill>
                <a:latin typeface="Maven Pro"/>
                <a:ea typeface="Maven Pro"/>
                <a:cs typeface="Maven Pro"/>
                <a:sym typeface="Maven Pro"/>
              </a:rPr>
              <a:t>The Indira Gandhi Shahari Rozgar Guarantee Yojana was launched in Rajasthan in September 2022 with the objective of providing 125 days of guaranteed wage employment to any family having adults between 18-60 years of age (with a valid Jan Aadhaar/Family ID card) residing in urban areas of Rajasthan. </a:t>
            </a:r>
            <a:endParaRPr>
              <a:solidFill>
                <a:srgbClr val="000000"/>
              </a:solidFill>
              <a:latin typeface="Maven Pro"/>
              <a:ea typeface="Maven Pro"/>
              <a:cs typeface="Maven Pro"/>
              <a:sym typeface="Maven Pro"/>
            </a:endParaRPr>
          </a:p>
          <a:p>
            <a:pPr indent="0" lvl="0" marL="0" rtl="0" algn="just">
              <a:spcBef>
                <a:spcPts val="0"/>
              </a:spcBef>
              <a:spcAft>
                <a:spcPts val="0"/>
              </a:spcAft>
              <a:buNone/>
            </a:pPr>
            <a:r>
              <a:t/>
            </a:r>
            <a:endParaRPr>
              <a:solidFill>
                <a:srgbClr val="000000"/>
              </a:solidFill>
              <a:latin typeface="Maven Pro"/>
              <a:ea typeface="Maven Pro"/>
              <a:cs typeface="Maven Pro"/>
              <a:sym typeface="Maven Pro"/>
            </a:endParaRPr>
          </a:p>
          <a:p>
            <a:pPr indent="0" lvl="0" marL="0" rtl="0" algn="just">
              <a:spcBef>
                <a:spcPts val="0"/>
              </a:spcBef>
              <a:spcAft>
                <a:spcPts val="0"/>
              </a:spcAft>
              <a:buNone/>
            </a:pPr>
            <a:r>
              <a:rPr lang="en-GB">
                <a:solidFill>
                  <a:srgbClr val="000000"/>
                </a:solidFill>
                <a:latin typeface="Maven Pro"/>
                <a:ea typeface="Maven Pro"/>
                <a:cs typeface="Maven Pro"/>
                <a:sym typeface="Maven Pro"/>
              </a:rPr>
              <a:t>The progress of the scheme as on 1</a:t>
            </a:r>
            <a:r>
              <a:rPr baseline="30000" lang="en-GB">
                <a:solidFill>
                  <a:srgbClr val="000000"/>
                </a:solidFill>
                <a:latin typeface="Maven Pro"/>
                <a:ea typeface="Maven Pro"/>
                <a:cs typeface="Maven Pro"/>
                <a:sym typeface="Maven Pro"/>
              </a:rPr>
              <a:t>st </a:t>
            </a:r>
            <a:r>
              <a:rPr lang="en-GB">
                <a:solidFill>
                  <a:srgbClr val="000000"/>
                </a:solidFill>
                <a:latin typeface="Maven Pro"/>
                <a:ea typeface="Maven Pro"/>
                <a:cs typeface="Maven Pro"/>
                <a:sym typeface="Maven Pro"/>
              </a:rPr>
              <a:t>September 2023 is given below:</a:t>
            </a:r>
            <a:endParaRPr sz="1200">
              <a:latin typeface="Maven Pro"/>
              <a:ea typeface="Maven Pro"/>
              <a:cs typeface="Maven Pro"/>
              <a:sym typeface="Maven Pro"/>
            </a:endParaRPr>
          </a:p>
        </p:txBody>
      </p:sp>
      <p:sp>
        <p:nvSpPr>
          <p:cNvPr id="250" name="Google Shape;250;p15"/>
          <p:cNvSpPr txBox="1"/>
          <p:nvPr/>
        </p:nvSpPr>
        <p:spPr>
          <a:xfrm>
            <a:off x="1920375" y="3280700"/>
            <a:ext cx="3703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200">
                <a:latin typeface="Maven Pro"/>
                <a:ea typeface="Maven Pro"/>
                <a:cs typeface="Maven Pro"/>
                <a:sym typeface="Maven Pro"/>
              </a:rPr>
              <a:t>Job cards - 5,84,121</a:t>
            </a:r>
            <a:endParaRPr b="1" sz="1200">
              <a:latin typeface="Maven Pro"/>
              <a:ea typeface="Maven Pro"/>
              <a:cs typeface="Maven Pro"/>
              <a:sym typeface="Maven Pro"/>
            </a:endParaRPr>
          </a:p>
        </p:txBody>
      </p:sp>
      <p:sp>
        <p:nvSpPr>
          <p:cNvPr id="251" name="Google Shape;251;p15"/>
          <p:cNvSpPr txBox="1"/>
          <p:nvPr/>
        </p:nvSpPr>
        <p:spPr>
          <a:xfrm>
            <a:off x="1920364" y="4094352"/>
            <a:ext cx="3703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200">
                <a:latin typeface="Maven Pro"/>
                <a:ea typeface="Maven Pro"/>
                <a:cs typeface="Maven Pro"/>
                <a:sym typeface="Maven Pro"/>
              </a:rPr>
              <a:t>Registered members </a:t>
            </a:r>
            <a:r>
              <a:rPr b="1" lang="en-GB" sz="1200">
                <a:latin typeface="Maven Pro"/>
                <a:ea typeface="Maven Pro"/>
                <a:cs typeface="Maven Pro"/>
                <a:sym typeface="Maven Pro"/>
              </a:rPr>
              <a:t>- 9,00,029</a:t>
            </a:r>
            <a:endParaRPr b="1" sz="1200"/>
          </a:p>
        </p:txBody>
      </p:sp>
      <p:sp>
        <p:nvSpPr>
          <p:cNvPr id="252" name="Google Shape;252;p15"/>
          <p:cNvSpPr txBox="1"/>
          <p:nvPr/>
        </p:nvSpPr>
        <p:spPr>
          <a:xfrm>
            <a:off x="5306139" y="3261689"/>
            <a:ext cx="3703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200">
                <a:latin typeface="Maven Pro"/>
                <a:ea typeface="Maven Pro"/>
                <a:cs typeface="Maven Pro"/>
                <a:sym typeface="Maven Pro"/>
              </a:rPr>
              <a:t>Work demand - 591,596</a:t>
            </a:r>
            <a:endParaRPr b="1" sz="1200"/>
          </a:p>
        </p:txBody>
      </p:sp>
      <p:sp>
        <p:nvSpPr>
          <p:cNvPr id="253" name="Google Shape;253;p15"/>
          <p:cNvSpPr txBox="1"/>
          <p:nvPr/>
        </p:nvSpPr>
        <p:spPr>
          <a:xfrm>
            <a:off x="5344321" y="4123361"/>
            <a:ext cx="3703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200">
                <a:latin typeface="Maven Pro"/>
                <a:ea typeface="Maven Pro"/>
                <a:cs typeface="Maven Pro"/>
                <a:sym typeface="Maven Pro"/>
              </a:rPr>
              <a:t>Sanctioned Works (Total) - 21,149</a:t>
            </a:r>
            <a:endParaRPr b="1" sz="1200"/>
          </a:p>
        </p:txBody>
      </p:sp>
      <p:pic>
        <p:nvPicPr>
          <p:cNvPr id="254" name="Google Shape;254;p15"/>
          <p:cNvPicPr preferRelativeResize="0"/>
          <p:nvPr/>
        </p:nvPicPr>
        <p:blipFill>
          <a:blip r:embed="rId3">
            <a:alphaModFix/>
          </a:blip>
          <a:stretch>
            <a:fillRect/>
          </a:stretch>
        </p:blipFill>
        <p:spPr>
          <a:xfrm>
            <a:off x="1372125" y="3161225"/>
            <a:ext cx="548250" cy="548250"/>
          </a:xfrm>
          <a:prstGeom prst="rect">
            <a:avLst/>
          </a:prstGeom>
          <a:noFill/>
          <a:ln>
            <a:noFill/>
          </a:ln>
        </p:spPr>
      </p:pic>
      <p:pic>
        <p:nvPicPr>
          <p:cNvPr id="255" name="Google Shape;255;p15"/>
          <p:cNvPicPr preferRelativeResize="0"/>
          <p:nvPr/>
        </p:nvPicPr>
        <p:blipFill>
          <a:blip r:embed="rId4">
            <a:alphaModFix/>
          </a:blip>
          <a:stretch>
            <a:fillRect/>
          </a:stretch>
        </p:blipFill>
        <p:spPr>
          <a:xfrm>
            <a:off x="1372125" y="4003875"/>
            <a:ext cx="548250" cy="548250"/>
          </a:xfrm>
          <a:prstGeom prst="rect">
            <a:avLst/>
          </a:prstGeom>
          <a:noFill/>
          <a:ln>
            <a:noFill/>
          </a:ln>
        </p:spPr>
      </p:pic>
      <p:pic>
        <p:nvPicPr>
          <p:cNvPr id="256" name="Google Shape;256;p15"/>
          <p:cNvPicPr preferRelativeResize="0"/>
          <p:nvPr/>
        </p:nvPicPr>
        <p:blipFill>
          <a:blip r:embed="rId5">
            <a:alphaModFix/>
          </a:blip>
          <a:stretch>
            <a:fillRect/>
          </a:stretch>
        </p:blipFill>
        <p:spPr>
          <a:xfrm>
            <a:off x="4757900" y="3237425"/>
            <a:ext cx="548250" cy="472175"/>
          </a:xfrm>
          <a:prstGeom prst="rect">
            <a:avLst/>
          </a:prstGeom>
          <a:noFill/>
          <a:ln>
            <a:noFill/>
          </a:ln>
        </p:spPr>
      </p:pic>
      <p:pic>
        <p:nvPicPr>
          <p:cNvPr id="257" name="Google Shape;257;p15"/>
          <p:cNvPicPr preferRelativeResize="0"/>
          <p:nvPr/>
        </p:nvPicPr>
        <p:blipFill>
          <a:blip r:embed="rId6">
            <a:alphaModFix/>
          </a:blip>
          <a:stretch>
            <a:fillRect/>
          </a:stretch>
        </p:blipFill>
        <p:spPr>
          <a:xfrm>
            <a:off x="4773301" y="4003876"/>
            <a:ext cx="548250" cy="548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Concurrent Evaluation Report</a:t>
            </a:r>
            <a:endParaRPr/>
          </a:p>
        </p:txBody>
      </p:sp>
      <p:sp>
        <p:nvSpPr>
          <p:cNvPr id="263" name="Google Shape;263;p16"/>
          <p:cNvSpPr txBox="1"/>
          <p:nvPr>
            <p:ph idx="1" type="body"/>
          </p:nvPr>
        </p:nvSpPr>
        <p:spPr>
          <a:xfrm>
            <a:off x="4531600" y="1431700"/>
            <a:ext cx="4093200" cy="25416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GB">
                <a:latin typeface="Maven Pro"/>
                <a:ea typeface="Maven Pro"/>
                <a:cs typeface="Maven Pro"/>
                <a:sym typeface="Maven Pro"/>
              </a:rPr>
              <a:t>In February 2023, CRISP released a </a:t>
            </a:r>
            <a:r>
              <a:rPr lang="en-GB" u="sng">
                <a:solidFill>
                  <a:schemeClr val="hlink"/>
                </a:solidFill>
                <a:latin typeface="Maven Pro"/>
                <a:ea typeface="Maven Pro"/>
                <a:cs typeface="Maven Pro"/>
                <a:sym typeface="Maven Pro"/>
                <a:hlinkClick r:id="rId3"/>
              </a:rPr>
              <a:t>report of the IRGY concurrent evaluation</a:t>
            </a:r>
            <a:r>
              <a:rPr lang="en-GB">
                <a:latin typeface="Maven Pro"/>
                <a:ea typeface="Maven Pro"/>
                <a:cs typeface="Maven Pro"/>
                <a:sym typeface="Maven Pro"/>
              </a:rPr>
              <a:t>, detailing the findings from field, best practices from other states and recommendations based on field insights. </a:t>
            </a:r>
            <a:endParaRPr>
              <a:latin typeface="Maven Pro"/>
              <a:ea typeface="Maven Pro"/>
              <a:cs typeface="Maven Pro"/>
              <a:sym typeface="Maven Pro"/>
            </a:endParaRPr>
          </a:p>
          <a:p>
            <a:pPr indent="0" lvl="0" marL="0" rtl="0" algn="just">
              <a:spcBef>
                <a:spcPts val="1200"/>
              </a:spcBef>
              <a:spcAft>
                <a:spcPts val="0"/>
              </a:spcAft>
              <a:buNone/>
            </a:pPr>
            <a:r>
              <a:rPr lang="en-GB">
                <a:latin typeface="Maven Pro"/>
                <a:ea typeface="Maven Pro"/>
                <a:cs typeface="Maven Pro"/>
                <a:sym typeface="Maven Pro"/>
              </a:rPr>
              <a:t>The report included </a:t>
            </a:r>
            <a:r>
              <a:rPr lang="en-GB">
                <a:latin typeface="Maven Pro"/>
                <a:ea typeface="Maven Pro"/>
                <a:cs typeface="Maven Pro"/>
                <a:sym typeface="Maven Pro"/>
              </a:rPr>
              <a:t>recommendations</a:t>
            </a:r>
            <a:r>
              <a:rPr lang="en-GB">
                <a:latin typeface="Maven Pro"/>
                <a:ea typeface="Maven Pro"/>
                <a:cs typeface="Maven Pro"/>
                <a:sym typeface="Maven Pro"/>
              </a:rPr>
              <a:t> related to:</a:t>
            </a:r>
            <a:endParaRPr>
              <a:latin typeface="Maven Pro"/>
              <a:ea typeface="Maven Pro"/>
              <a:cs typeface="Maven Pro"/>
              <a:sym typeface="Maven Pro"/>
            </a:endParaRPr>
          </a:p>
          <a:p>
            <a:pPr indent="-311150" lvl="0" marL="457200" rtl="0" algn="just">
              <a:lnSpc>
                <a:spcPct val="150000"/>
              </a:lnSpc>
              <a:spcBef>
                <a:spcPts val="1200"/>
              </a:spcBef>
              <a:spcAft>
                <a:spcPts val="0"/>
              </a:spcAft>
              <a:buSzPts val="1300"/>
              <a:buFont typeface="Maven Pro"/>
              <a:buChar char="❖"/>
            </a:pPr>
            <a:r>
              <a:rPr lang="en-GB">
                <a:latin typeface="Maven Pro"/>
                <a:ea typeface="Maven Pro"/>
                <a:cs typeface="Maven Pro"/>
                <a:sym typeface="Maven Pro"/>
              </a:rPr>
              <a:t>Enhancing participation in the scheme</a:t>
            </a:r>
            <a:endParaRPr>
              <a:latin typeface="Maven Pro"/>
              <a:ea typeface="Maven Pro"/>
              <a:cs typeface="Maven Pro"/>
              <a:sym typeface="Maven Pro"/>
            </a:endParaRPr>
          </a:p>
          <a:p>
            <a:pPr indent="-311150" lvl="0" marL="457200" rtl="0" algn="just">
              <a:lnSpc>
                <a:spcPct val="150000"/>
              </a:lnSpc>
              <a:spcBef>
                <a:spcPts val="0"/>
              </a:spcBef>
              <a:spcAft>
                <a:spcPts val="0"/>
              </a:spcAft>
              <a:buSzPts val="1300"/>
              <a:buFont typeface="Maven Pro"/>
              <a:buChar char="❖"/>
            </a:pPr>
            <a:r>
              <a:rPr lang="en-GB">
                <a:latin typeface="Maven Pro"/>
                <a:ea typeface="Maven Pro"/>
                <a:cs typeface="Maven Pro"/>
                <a:sym typeface="Maven Pro"/>
              </a:rPr>
              <a:t>Expanding the scope of work</a:t>
            </a:r>
            <a:endParaRPr>
              <a:latin typeface="Maven Pro"/>
              <a:ea typeface="Maven Pro"/>
              <a:cs typeface="Maven Pro"/>
              <a:sym typeface="Maven Pro"/>
            </a:endParaRPr>
          </a:p>
          <a:p>
            <a:pPr indent="-311150" lvl="0" marL="457200" rtl="0" algn="just">
              <a:lnSpc>
                <a:spcPct val="150000"/>
              </a:lnSpc>
              <a:spcBef>
                <a:spcPts val="0"/>
              </a:spcBef>
              <a:spcAft>
                <a:spcPts val="0"/>
              </a:spcAft>
              <a:buSzPts val="1300"/>
              <a:buFont typeface="Maven Pro"/>
              <a:buChar char="❖"/>
            </a:pPr>
            <a:r>
              <a:rPr lang="en-GB">
                <a:latin typeface="Maven Pro"/>
                <a:ea typeface="Maven Pro"/>
                <a:cs typeface="Maven Pro"/>
                <a:sym typeface="Maven Pro"/>
              </a:rPr>
              <a:t>Ensuring timely payment of wages</a:t>
            </a:r>
            <a:endParaRPr>
              <a:latin typeface="Maven Pro"/>
              <a:ea typeface="Maven Pro"/>
              <a:cs typeface="Maven Pro"/>
              <a:sym typeface="Maven Pro"/>
            </a:endParaRPr>
          </a:p>
          <a:p>
            <a:pPr indent="-311150" lvl="0" marL="457200" rtl="0" algn="just">
              <a:lnSpc>
                <a:spcPct val="150000"/>
              </a:lnSpc>
              <a:spcBef>
                <a:spcPts val="0"/>
              </a:spcBef>
              <a:spcAft>
                <a:spcPts val="0"/>
              </a:spcAft>
              <a:buSzPts val="1300"/>
              <a:buFont typeface="Maven Pro"/>
              <a:buChar char="❖"/>
            </a:pPr>
            <a:r>
              <a:rPr lang="en-GB">
                <a:latin typeface="Maven Pro"/>
                <a:ea typeface="Maven Pro"/>
                <a:cs typeface="Maven Pro"/>
                <a:sym typeface="Maven Pro"/>
              </a:rPr>
              <a:t>Facilitating skill development</a:t>
            </a:r>
            <a:endParaRPr>
              <a:solidFill>
                <a:srgbClr val="000000"/>
              </a:solidFill>
              <a:latin typeface="Maven Pro"/>
              <a:ea typeface="Maven Pro"/>
              <a:cs typeface="Maven Pro"/>
              <a:sym typeface="Maven Pro"/>
            </a:endParaRPr>
          </a:p>
          <a:p>
            <a:pPr indent="0" lvl="0" marL="0" rtl="0" algn="just">
              <a:lnSpc>
                <a:spcPct val="150000"/>
              </a:lnSpc>
              <a:spcBef>
                <a:spcPts val="1200"/>
              </a:spcBef>
              <a:spcAft>
                <a:spcPts val="0"/>
              </a:spcAft>
              <a:buNone/>
            </a:pPr>
            <a:r>
              <a:t/>
            </a:r>
            <a:endParaRPr>
              <a:latin typeface="Maven Pro"/>
              <a:ea typeface="Maven Pro"/>
              <a:cs typeface="Maven Pro"/>
              <a:sym typeface="Maven Pro"/>
            </a:endParaRPr>
          </a:p>
          <a:p>
            <a:pPr indent="0" lvl="0" marL="0" rtl="0" algn="just">
              <a:lnSpc>
                <a:spcPct val="150000"/>
              </a:lnSpc>
              <a:spcBef>
                <a:spcPts val="1200"/>
              </a:spcBef>
              <a:spcAft>
                <a:spcPts val="0"/>
              </a:spcAft>
              <a:buNone/>
            </a:pPr>
            <a:r>
              <a:t/>
            </a:r>
            <a:endParaRPr>
              <a:latin typeface="Maven Pro"/>
              <a:ea typeface="Maven Pro"/>
              <a:cs typeface="Maven Pro"/>
              <a:sym typeface="Maven Pro"/>
            </a:endParaRPr>
          </a:p>
          <a:p>
            <a:pPr indent="0" lvl="0" marL="0" rtl="0" algn="just">
              <a:lnSpc>
                <a:spcPct val="150000"/>
              </a:lnSpc>
              <a:spcBef>
                <a:spcPts val="1200"/>
              </a:spcBef>
              <a:spcAft>
                <a:spcPts val="0"/>
              </a:spcAft>
              <a:buNone/>
            </a:pPr>
            <a:r>
              <a:t/>
            </a:r>
            <a:endParaRPr>
              <a:latin typeface="Maven Pro"/>
              <a:ea typeface="Maven Pro"/>
              <a:cs typeface="Maven Pro"/>
              <a:sym typeface="Maven Pro"/>
            </a:endParaRPr>
          </a:p>
          <a:p>
            <a:pPr indent="0" lvl="0" marL="0" rtl="0" algn="just">
              <a:spcBef>
                <a:spcPts val="1200"/>
              </a:spcBef>
              <a:spcAft>
                <a:spcPts val="0"/>
              </a:spcAft>
              <a:buNone/>
            </a:pPr>
            <a:r>
              <a:t/>
            </a:r>
            <a:endParaRPr>
              <a:latin typeface="Maven Pro"/>
              <a:ea typeface="Maven Pro"/>
              <a:cs typeface="Maven Pro"/>
              <a:sym typeface="Maven Pro"/>
            </a:endParaRPr>
          </a:p>
          <a:p>
            <a:pPr indent="0" lvl="0" marL="0" rtl="0" algn="just">
              <a:spcBef>
                <a:spcPts val="1200"/>
              </a:spcBef>
              <a:spcAft>
                <a:spcPts val="1200"/>
              </a:spcAft>
              <a:buNone/>
            </a:pPr>
            <a:r>
              <a:t/>
            </a:r>
            <a:endParaRPr>
              <a:latin typeface="Maven Pro"/>
              <a:ea typeface="Maven Pro"/>
              <a:cs typeface="Maven Pro"/>
              <a:sym typeface="Maven Pro"/>
            </a:endParaRPr>
          </a:p>
        </p:txBody>
      </p:sp>
      <p:pic>
        <p:nvPicPr>
          <p:cNvPr id="264" name="Google Shape;264;p16"/>
          <p:cNvPicPr preferRelativeResize="0"/>
          <p:nvPr/>
        </p:nvPicPr>
        <p:blipFill>
          <a:blip r:embed="rId4">
            <a:alphaModFix/>
          </a:blip>
          <a:stretch>
            <a:fillRect/>
          </a:stretch>
        </p:blipFill>
        <p:spPr>
          <a:xfrm>
            <a:off x="1349075" y="1498250"/>
            <a:ext cx="2528300" cy="3289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7"/>
          <p:cNvSpPr txBox="1"/>
          <p:nvPr>
            <p:ph idx="1" type="body"/>
          </p:nvPr>
        </p:nvSpPr>
        <p:spPr>
          <a:xfrm>
            <a:off x="1250650" y="1453300"/>
            <a:ext cx="7473600" cy="3254100"/>
          </a:xfrm>
          <a:prstGeom prst="rect">
            <a:avLst/>
          </a:prstGeom>
        </p:spPr>
        <p:txBody>
          <a:bodyPr anchorCtr="0" anchor="t" bIns="91425" lIns="91425" spcFirstLastPara="1" rIns="91425" wrap="square" tIns="91425">
            <a:normAutofit/>
          </a:bodyPr>
          <a:lstStyle/>
          <a:p>
            <a:pPr indent="0" lvl="0" marL="0" rtl="0" algn="just">
              <a:lnSpc>
                <a:spcPct val="150000"/>
              </a:lnSpc>
              <a:spcBef>
                <a:spcPts val="0"/>
              </a:spcBef>
              <a:spcAft>
                <a:spcPts val="0"/>
              </a:spcAft>
              <a:buNone/>
            </a:pPr>
            <a:r>
              <a:rPr lang="en-GB"/>
              <a:t>CRISP, in collaboration with GoR and Suchna Evum Rozgar Adhikar Abhiyaan organized a Kaam Pao Abhiyaan (KPA) across Rajasthan with the objective of ensuring maximum worker participation  in IRGY - Urban. A few highlights from KPA are as follows:</a:t>
            </a:r>
            <a:endParaRPr/>
          </a:p>
          <a:p>
            <a:pPr indent="-311150" lvl="0" marL="457200" rtl="0" algn="just">
              <a:lnSpc>
                <a:spcPct val="150000"/>
              </a:lnSpc>
              <a:spcBef>
                <a:spcPts val="1200"/>
              </a:spcBef>
              <a:spcAft>
                <a:spcPts val="0"/>
              </a:spcAft>
              <a:buSzPts val="1300"/>
              <a:buAutoNum type="arabicPeriod"/>
            </a:pPr>
            <a:r>
              <a:rPr lang="en-GB"/>
              <a:t>KPA was organized in two phases - </a:t>
            </a:r>
            <a:r>
              <a:rPr b="1" lang="en-GB"/>
              <a:t>19</a:t>
            </a:r>
            <a:r>
              <a:rPr b="1" baseline="30000" lang="en-GB"/>
              <a:t>th</a:t>
            </a:r>
            <a:r>
              <a:rPr b="1" lang="en-GB"/>
              <a:t> to 24</a:t>
            </a:r>
            <a:r>
              <a:rPr b="1" baseline="30000" lang="en-GB"/>
              <a:t>th </a:t>
            </a:r>
            <a:r>
              <a:rPr b="1" lang="en-GB"/>
              <a:t>February 2023</a:t>
            </a:r>
            <a:r>
              <a:rPr lang="en-GB"/>
              <a:t> and </a:t>
            </a:r>
            <a:r>
              <a:rPr b="1" lang="en-GB"/>
              <a:t>13</a:t>
            </a:r>
            <a:r>
              <a:rPr b="1" baseline="30000" lang="en-GB"/>
              <a:t>th </a:t>
            </a:r>
            <a:r>
              <a:rPr b="1" lang="en-GB"/>
              <a:t>to 17</a:t>
            </a:r>
            <a:r>
              <a:rPr b="1" baseline="30000" lang="en-GB"/>
              <a:t>th </a:t>
            </a:r>
            <a:r>
              <a:rPr b="1" lang="en-GB"/>
              <a:t>March 2023.</a:t>
            </a:r>
            <a:endParaRPr b="1"/>
          </a:p>
          <a:p>
            <a:pPr indent="-311150" lvl="0" marL="457200" rtl="0" algn="just">
              <a:lnSpc>
                <a:spcPct val="150000"/>
              </a:lnSpc>
              <a:spcBef>
                <a:spcPts val="0"/>
              </a:spcBef>
              <a:spcAft>
                <a:spcPts val="0"/>
              </a:spcAft>
              <a:buSzPts val="1300"/>
              <a:buAutoNum type="arabicPeriod"/>
            </a:pPr>
            <a:r>
              <a:rPr lang="en-GB"/>
              <a:t>RYMs working in urban areas of the state interacted with approximately</a:t>
            </a:r>
            <a:r>
              <a:rPr b="1" lang="en-GB"/>
              <a:t> 15000 citizens</a:t>
            </a:r>
            <a:r>
              <a:rPr lang="en-GB"/>
              <a:t> (total number of interactions from both phases).</a:t>
            </a:r>
            <a:endParaRPr/>
          </a:p>
          <a:p>
            <a:pPr indent="-311150" lvl="0" marL="457200" rtl="0" algn="just">
              <a:lnSpc>
                <a:spcPct val="150000"/>
              </a:lnSpc>
              <a:spcBef>
                <a:spcPts val="0"/>
              </a:spcBef>
              <a:spcAft>
                <a:spcPts val="0"/>
              </a:spcAft>
              <a:buSzPts val="1300"/>
              <a:buAutoNum type="arabicPeriod"/>
            </a:pPr>
            <a:r>
              <a:rPr lang="en-GB"/>
              <a:t>The first phase o</a:t>
            </a:r>
            <a:r>
              <a:rPr lang="en-GB"/>
              <a:t>f KPA was focused more on spreading awareness about the scheme.</a:t>
            </a:r>
            <a:endParaRPr/>
          </a:p>
          <a:p>
            <a:pPr indent="-311150" lvl="0" marL="457200" rtl="0" algn="just">
              <a:lnSpc>
                <a:spcPct val="150000"/>
              </a:lnSpc>
              <a:spcBef>
                <a:spcPts val="0"/>
              </a:spcBef>
              <a:spcAft>
                <a:spcPts val="0"/>
              </a:spcAft>
              <a:buSzPts val="1300"/>
              <a:buAutoNum type="arabicPeriod"/>
            </a:pPr>
            <a:r>
              <a:rPr lang="en-GB"/>
              <a:t>During the second phase of KPA which was more action-oriented, the RYMs reported to have created </a:t>
            </a:r>
            <a:r>
              <a:rPr b="1" lang="en-GB"/>
              <a:t>1600 job cards</a:t>
            </a:r>
            <a:r>
              <a:rPr lang="en-GB"/>
              <a:t>, </a:t>
            </a:r>
            <a:r>
              <a:rPr b="1" lang="en-GB"/>
              <a:t>demanded work for around 4000 citizens</a:t>
            </a:r>
            <a:r>
              <a:rPr lang="en-GB"/>
              <a:t> and </a:t>
            </a:r>
            <a:r>
              <a:rPr b="1" lang="en-GB"/>
              <a:t>registered 300 complaints.</a:t>
            </a:r>
            <a:endParaRPr b="1"/>
          </a:p>
        </p:txBody>
      </p:sp>
      <p:sp>
        <p:nvSpPr>
          <p:cNvPr id="270" name="Google Shape;270;p1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Kaam Pao Abhiyaan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18"/>
          <p:cNvSpPr txBox="1"/>
          <p:nvPr>
            <p:ph idx="1" type="body"/>
          </p:nvPr>
        </p:nvSpPr>
        <p:spPr>
          <a:xfrm>
            <a:off x="1250650" y="1453300"/>
            <a:ext cx="7473600" cy="760800"/>
          </a:xfrm>
          <a:prstGeom prst="rect">
            <a:avLst/>
          </a:prstGeom>
        </p:spPr>
        <p:txBody>
          <a:bodyPr anchorCtr="0" anchor="t" bIns="91425" lIns="91425" spcFirstLastPara="1" rIns="91425" wrap="square" tIns="91425">
            <a:normAutofit/>
          </a:bodyPr>
          <a:lstStyle/>
          <a:p>
            <a:pPr indent="0" lvl="0" marL="0" rtl="0" algn="just">
              <a:lnSpc>
                <a:spcPct val="150000"/>
              </a:lnSpc>
              <a:spcBef>
                <a:spcPts val="0"/>
              </a:spcBef>
              <a:spcAft>
                <a:spcPts val="1200"/>
              </a:spcAft>
              <a:buNone/>
            </a:pPr>
            <a:r>
              <a:rPr lang="en-GB"/>
              <a:t>CRISP will conclude the evaluation of IRGY - Urban through an impact evaluation of the scheme. The coverage of the study is as follows:</a:t>
            </a:r>
            <a:endParaRPr/>
          </a:p>
        </p:txBody>
      </p:sp>
      <p:sp>
        <p:nvSpPr>
          <p:cNvPr id="276" name="Google Shape;276;p1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Impact</a:t>
            </a:r>
            <a:r>
              <a:rPr lang="en-GB"/>
              <a:t> Evaluation of IRGY - Urban</a:t>
            </a:r>
            <a:endParaRPr/>
          </a:p>
        </p:txBody>
      </p:sp>
      <p:pic>
        <p:nvPicPr>
          <p:cNvPr id="277" name="Google Shape;277;p18"/>
          <p:cNvPicPr preferRelativeResize="0"/>
          <p:nvPr/>
        </p:nvPicPr>
        <p:blipFill>
          <a:blip r:embed="rId3">
            <a:alphaModFix/>
          </a:blip>
          <a:stretch>
            <a:fillRect/>
          </a:stretch>
        </p:blipFill>
        <p:spPr>
          <a:xfrm>
            <a:off x="5122975" y="3608250"/>
            <a:ext cx="479400" cy="479400"/>
          </a:xfrm>
          <a:prstGeom prst="rect">
            <a:avLst/>
          </a:prstGeom>
          <a:noFill/>
          <a:ln>
            <a:noFill/>
          </a:ln>
        </p:spPr>
      </p:pic>
      <p:sp>
        <p:nvSpPr>
          <p:cNvPr id="278" name="Google Shape;278;p18"/>
          <p:cNvSpPr txBox="1"/>
          <p:nvPr/>
        </p:nvSpPr>
        <p:spPr>
          <a:xfrm>
            <a:off x="5720275" y="2740300"/>
            <a:ext cx="2614200" cy="3540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1200"/>
              </a:spcAft>
              <a:buSzPts val="1100"/>
              <a:buNone/>
            </a:pPr>
            <a:r>
              <a:rPr b="1" lang="en-GB" sz="1700">
                <a:latin typeface="Maven Pro"/>
                <a:ea typeface="Maven Pro"/>
                <a:cs typeface="Maven Pro"/>
                <a:sym typeface="Maven Pro"/>
              </a:rPr>
              <a:t>800+ Beneficiaries</a:t>
            </a:r>
            <a:endParaRPr b="1" sz="1700">
              <a:latin typeface="Maven Pro"/>
              <a:ea typeface="Maven Pro"/>
              <a:cs typeface="Maven Pro"/>
              <a:sym typeface="Maven Pro"/>
            </a:endParaRPr>
          </a:p>
        </p:txBody>
      </p:sp>
      <p:pic>
        <p:nvPicPr>
          <p:cNvPr id="279" name="Google Shape;279;p18"/>
          <p:cNvPicPr preferRelativeResize="0"/>
          <p:nvPr/>
        </p:nvPicPr>
        <p:blipFill>
          <a:blip r:embed="rId4">
            <a:alphaModFix/>
          </a:blip>
          <a:stretch>
            <a:fillRect/>
          </a:stretch>
        </p:blipFill>
        <p:spPr>
          <a:xfrm>
            <a:off x="1245448" y="2609626"/>
            <a:ext cx="557149" cy="524677"/>
          </a:xfrm>
          <a:prstGeom prst="rect">
            <a:avLst/>
          </a:prstGeom>
          <a:noFill/>
          <a:ln>
            <a:noFill/>
          </a:ln>
        </p:spPr>
      </p:pic>
      <p:sp>
        <p:nvSpPr>
          <p:cNvPr id="280" name="Google Shape;280;p18"/>
          <p:cNvSpPr txBox="1"/>
          <p:nvPr/>
        </p:nvSpPr>
        <p:spPr>
          <a:xfrm>
            <a:off x="1878804" y="2651286"/>
            <a:ext cx="2617200" cy="3540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1200"/>
              </a:spcAft>
              <a:buClr>
                <a:srgbClr val="C0791B"/>
              </a:buClr>
              <a:buSzPts val="1100"/>
              <a:buFont typeface="Arial"/>
              <a:buNone/>
            </a:pPr>
            <a:r>
              <a:rPr b="1" lang="en-GB" sz="1700">
                <a:latin typeface="Maven Pro"/>
                <a:ea typeface="Maven Pro"/>
                <a:cs typeface="Maven Pro"/>
                <a:sym typeface="Maven Pro"/>
              </a:rPr>
              <a:t>33 districts</a:t>
            </a:r>
            <a:endParaRPr b="1" sz="1700">
              <a:latin typeface="Maven Pro"/>
              <a:ea typeface="Maven Pro"/>
              <a:cs typeface="Maven Pro"/>
              <a:sym typeface="Maven Pro"/>
            </a:endParaRPr>
          </a:p>
        </p:txBody>
      </p:sp>
      <p:sp>
        <p:nvSpPr>
          <p:cNvPr id="281" name="Google Shape;281;p18"/>
          <p:cNvSpPr txBox="1"/>
          <p:nvPr/>
        </p:nvSpPr>
        <p:spPr>
          <a:xfrm>
            <a:off x="1802600" y="3617225"/>
            <a:ext cx="2995800" cy="6549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1200"/>
              </a:spcAft>
              <a:buSzPts val="1100"/>
              <a:buNone/>
            </a:pPr>
            <a:r>
              <a:rPr b="1" lang="en-GB" sz="1700">
                <a:latin typeface="Maven Pro"/>
                <a:ea typeface="Maven Pro"/>
                <a:cs typeface="Maven Pro"/>
                <a:sym typeface="Maven Pro"/>
              </a:rPr>
              <a:t>42 Urban Local Bodies (ULBs)</a:t>
            </a:r>
            <a:endParaRPr b="1" sz="1700">
              <a:latin typeface="Maven Pro"/>
              <a:ea typeface="Maven Pro"/>
              <a:cs typeface="Maven Pro"/>
              <a:sym typeface="Maven Pro"/>
            </a:endParaRPr>
          </a:p>
        </p:txBody>
      </p:sp>
      <p:sp>
        <p:nvSpPr>
          <p:cNvPr id="282" name="Google Shape;282;p18"/>
          <p:cNvSpPr txBox="1"/>
          <p:nvPr/>
        </p:nvSpPr>
        <p:spPr>
          <a:xfrm>
            <a:off x="5780654" y="3583321"/>
            <a:ext cx="2477400" cy="6549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1200"/>
              </a:spcAft>
              <a:buSzPts val="1100"/>
              <a:buNone/>
            </a:pPr>
            <a:r>
              <a:rPr b="1" lang="en-GB" sz="1700">
                <a:latin typeface="Maven Pro"/>
                <a:ea typeface="Maven Pro"/>
                <a:cs typeface="Maven Pro"/>
                <a:sym typeface="Maven Pro"/>
              </a:rPr>
              <a:t>Implementing staff at 12+ ULBs</a:t>
            </a:r>
            <a:endParaRPr b="1" sz="1700">
              <a:latin typeface="Maven Pro"/>
              <a:ea typeface="Maven Pro"/>
              <a:cs typeface="Maven Pro"/>
              <a:sym typeface="Maven Pro"/>
            </a:endParaRPr>
          </a:p>
        </p:txBody>
      </p:sp>
      <p:pic>
        <p:nvPicPr>
          <p:cNvPr id="283" name="Google Shape;283;p18"/>
          <p:cNvPicPr preferRelativeResize="0"/>
          <p:nvPr/>
        </p:nvPicPr>
        <p:blipFill>
          <a:blip r:embed="rId5">
            <a:alphaModFix/>
          </a:blip>
          <a:stretch>
            <a:fillRect/>
          </a:stretch>
        </p:blipFill>
        <p:spPr>
          <a:xfrm flipH="1">
            <a:off x="1167701" y="3599075"/>
            <a:ext cx="557149" cy="557149"/>
          </a:xfrm>
          <a:prstGeom prst="rect">
            <a:avLst/>
          </a:prstGeom>
          <a:noFill/>
          <a:ln>
            <a:noFill/>
          </a:ln>
        </p:spPr>
      </p:pic>
      <p:pic>
        <p:nvPicPr>
          <p:cNvPr id="284" name="Google Shape;284;p18"/>
          <p:cNvPicPr preferRelativeResize="0"/>
          <p:nvPr/>
        </p:nvPicPr>
        <p:blipFill>
          <a:blip r:embed="rId6">
            <a:alphaModFix/>
          </a:blip>
          <a:stretch>
            <a:fillRect/>
          </a:stretch>
        </p:blipFill>
        <p:spPr>
          <a:xfrm>
            <a:off x="5114825" y="2651275"/>
            <a:ext cx="479400" cy="479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9"/>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Objectives</a:t>
            </a:r>
            <a:endParaRPr/>
          </a:p>
        </p:txBody>
      </p:sp>
      <p:sp>
        <p:nvSpPr>
          <p:cNvPr id="290" name="Google Shape;290;p19"/>
          <p:cNvSpPr txBox="1"/>
          <p:nvPr/>
        </p:nvSpPr>
        <p:spPr>
          <a:xfrm>
            <a:off x="1107700" y="1597875"/>
            <a:ext cx="7777200" cy="2786100"/>
          </a:xfrm>
          <a:prstGeom prst="rect">
            <a:avLst/>
          </a:prstGeom>
          <a:noFill/>
          <a:ln>
            <a:noFill/>
          </a:ln>
        </p:spPr>
        <p:txBody>
          <a:bodyPr anchorCtr="0" anchor="t" bIns="91425" lIns="91425" spcFirstLastPara="1" rIns="91425" wrap="square" tIns="91425">
            <a:spAutoFit/>
          </a:bodyPr>
          <a:lstStyle/>
          <a:p>
            <a:pPr indent="-311150" lvl="0" marL="457200" rtl="0" algn="just">
              <a:lnSpc>
                <a:spcPct val="200000"/>
              </a:lnSpc>
              <a:spcBef>
                <a:spcPts val="0"/>
              </a:spcBef>
              <a:spcAft>
                <a:spcPts val="0"/>
              </a:spcAft>
              <a:buClr>
                <a:schemeClr val="dk2"/>
              </a:buClr>
              <a:buSzPts val="1300"/>
              <a:buFont typeface="Maven Pro"/>
              <a:buAutoNum type="arabicPeriod"/>
            </a:pPr>
            <a:r>
              <a:rPr lang="en-GB" sz="1300">
                <a:solidFill>
                  <a:schemeClr val="dk2"/>
                </a:solidFill>
                <a:latin typeface="Maven Pro"/>
                <a:ea typeface="Maven Pro"/>
                <a:cs typeface="Maven Pro"/>
                <a:sym typeface="Maven Pro"/>
              </a:rPr>
              <a:t>To analyse the regional variations in scheme performance</a:t>
            </a:r>
            <a:endParaRPr sz="1300">
              <a:solidFill>
                <a:schemeClr val="dk2"/>
              </a:solidFill>
              <a:latin typeface="Maven Pro"/>
              <a:ea typeface="Maven Pro"/>
              <a:cs typeface="Maven Pro"/>
              <a:sym typeface="Maven Pro"/>
            </a:endParaRPr>
          </a:p>
          <a:p>
            <a:pPr indent="-311150" lvl="0" marL="457200" rtl="0" algn="just">
              <a:lnSpc>
                <a:spcPct val="200000"/>
              </a:lnSpc>
              <a:spcBef>
                <a:spcPts val="0"/>
              </a:spcBef>
              <a:spcAft>
                <a:spcPts val="0"/>
              </a:spcAft>
              <a:buClr>
                <a:schemeClr val="dk2"/>
              </a:buClr>
              <a:buSzPts val="1300"/>
              <a:buFont typeface="Maven Pro"/>
              <a:buAutoNum type="arabicPeriod"/>
            </a:pPr>
            <a:r>
              <a:rPr lang="en-GB" sz="1300">
                <a:solidFill>
                  <a:schemeClr val="dk2"/>
                </a:solidFill>
                <a:latin typeface="Maven Pro"/>
                <a:ea typeface="Maven Pro"/>
                <a:cs typeface="Maven Pro"/>
                <a:sym typeface="Maven Pro"/>
              </a:rPr>
              <a:t>To understand variations in scheme benefits according to the social and economic characteristics of </a:t>
            </a:r>
            <a:r>
              <a:rPr lang="en-GB" sz="1300">
                <a:solidFill>
                  <a:schemeClr val="dk2"/>
                </a:solidFill>
                <a:latin typeface="Maven Pro"/>
                <a:ea typeface="Maven Pro"/>
                <a:cs typeface="Maven Pro"/>
                <a:sym typeface="Maven Pro"/>
              </a:rPr>
              <a:t>beneficiaries</a:t>
            </a:r>
            <a:endParaRPr sz="1300">
              <a:solidFill>
                <a:schemeClr val="dk2"/>
              </a:solidFill>
              <a:latin typeface="Maven Pro"/>
              <a:ea typeface="Maven Pro"/>
              <a:cs typeface="Maven Pro"/>
              <a:sym typeface="Maven Pro"/>
            </a:endParaRPr>
          </a:p>
          <a:p>
            <a:pPr indent="-311150" lvl="0" marL="457200" rtl="0" algn="just">
              <a:lnSpc>
                <a:spcPct val="200000"/>
              </a:lnSpc>
              <a:spcBef>
                <a:spcPts val="0"/>
              </a:spcBef>
              <a:spcAft>
                <a:spcPts val="0"/>
              </a:spcAft>
              <a:buClr>
                <a:schemeClr val="dk2"/>
              </a:buClr>
              <a:buSzPts val="1300"/>
              <a:buFont typeface="Maven Pro"/>
              <a:buAutoNum type="arabicPeriod"/>
            </a:pPr>
            <a:r>
              <a:rPr lang="en-GB" sz="1300">
                <a:solidFill>
                  <a:schemeClr val="dk2"/>
                </a:solidFill>
                <a:latin typeface="Maven Pro"/>
                <a:ea typeface="Maven Pro"/>
                <a:cs typeface="Maven Pro"/>
                <a:sym typeface="Maven Pro"/>
              </a:rPr>
              <a:t>To understand the utilization of income received from the scheme</a:t>
            </a:r>
            <a:endParaRPr sz="1300">
              <a:solidFill>
                <a:schemeClr val="dk2"/>
              </a:solidFill>
              <a:latin typeface="Maven Pro"/>
              <a:ea typeface="Maven Pro"/>
              <a:cs typeface="Maven Pro"/>
              <a:sym typeface="Maven Pro"/>
            </a:endParaRPr>
          </a:p>
          <a:p>
            <a:pPr indent="-311150" lvl="0" marL="457200" rtl="0" algn="just">
              <a:lnSpc>
                <a:spcPct val="200000"/>
              </a:lnSpc>
              <a:spcBef>
                <a:spcPts val="0"/>
              </a:spcBef>
              <a:spcAft>
                <a:spcPts val="0"/>
              </a:spcAft>
              <a:buClr>
                <a:schemeClr val="dk2"/>
              </a:buClr>
              <a:buSzPts val="1300"/>
              <a:buFont typeface="Maven Pro"/>
              <a:buAutoNum type="arabicPeriod"/>
            </a:pPr>
            <a:r>
              <a:rPr lang="en-GB" sz="1300">
                <a:solidFill>
                  <a:schemeClr val="dk2"/>
                </a:solidFill>
                <a:latin typeface="Maven Pro"/>
                <a:ea typeface="Maven Pro"/>
                <a:cs typeface="Maven Pro"/>
                <a:sym typeface="Maven Pro"/>
              </a:rPr>
              <a:t>To understand the status of provision of basic facilities at worksites</a:t>
            </a:r>
            <a:endParaRPr sz="1300">
              <a:solidFill>
                <a:schemeClr val="dk2"/>
              </a:solidFill>
              <a:latin typeface="Maven Pro"/>
              <a:ea typeface="Maven Pro"/>
              <a:cs typeface="Maven Pro"/>
              <a:sym typeface="Maven Pro"/>
            </a:endParaRPr>
          </a:p>
          <a:p>
            <a:pPr indent="-311150" lvl="0" marL="457200" rtl="0" algn="just">
              <a:lnSpc>
                <a:spcPct val="200000"/>
              </a:lnSpc>
              <a:spcBef>
                <a:spcPts val="0"/>
              </a:spcBef>
              <a:spcAft>
                <a:spcPts val="0"/>
              </a:spcAft>
              <a:buClr>
                <a:schemeClr val="dk2"/>
              </a:buClr>
              <a:buSzPts val="1300"/>
              <a:buFont typeface="Maven Pro"/>
              <a:buAutoNum type="arabicPeriod"/>
            </a:pPr>
            <a:r>
              <a:rPr lang="en-GB" sz="1300">
                <a:solidFill>
                  <a:schemeClr val="dk2"/>
                </a:solidFill>
                <a:latin typeface="Maven Pro"/>
                <a:ea typeface="Maven Pro"/>
                <a:cs typeface="Maven Pro"/>
                <a:sym typeface="Maven Pro"/>
              </a:rPr>
              <a:t>To understand the challenges faced by citizens in accessing the scheme</a:t>
            </a:r>
            <a:endParaRPr sz="1300">
              <a:solidFill>
                <a:schemeClr val="dk2"/>
              </a:solidFill>
              <a:latin typeface="Maven Pro"/>
              <a:ea typeface="Maven Pro"/>
              <a:cs typeface="Maven Pro"/>
              <a:sym typeface="Maven Pro"/>
            </a:endParaRPr>
          </a:p>
          <a:p>
            <a:pPr indent="-311150" lvl="0" marL="457200" rtl="0" algn="just">
              <a:lnSpc>
                <a:spcPct val="200000"/>
              </a:lnSpc>
              <a:spcBef>
                <a:spcPts val="0"/>
              </a:spcBef>
              <a:spcAft>
                <a:spcPts val="0"/>
              </a:spcAft>
              <a:buClr>
                <a:schemeClr val="dk2"/>
              </a:buClr>
              <a:buSzPts val="1300"/>
              <a:buFont typeface="Maven Pro"/>
              <a:buAutoNum type="arabicPeriod"/>
            </a:pPr>
            <a:r>
              <a:rPr lang="en-GB" sz="1300">
                <a:solidFill>
                  <a:schemeClr val="dk2"/>
                </a:solidFill>
                <a:latin typeface="Maven Pro"/>
                <a:ea typeface="Maven Pro"/>
                <a:cs typeface="Maven Pro"/>
                <a:sym typeface="Maven Pro"/>
              </a:rPr>
              <a:t>To understand the challenges faced by officers in successful implementation of the scheme</a:t>
            </a:r>
            <a:endParaRPr sz="1300">
              <a:solidFill>
                <a:schemeClr val="dk2"/>
              </a:solidFill>
              <a:latin typeface="Maven Pro"/>
              <a:ea typeface="Maven Pro"/>
              <a:cs typeface="Maven Pro"/>
              <a:sym typeface="Maven Pr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2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Methodology</a:t>
            </a:r>
            <a:endParaRPr/>
          </a:p>
        </p:txBody>
      </p:sp>
      <p:sp>
        <p:nvSpPr>
          <p:cNvPr id="296" name="Google Shape;296;p20"/>
          <p:cNvSpPr txBox="1"/>
          <p:nvPr/>
        </p:nvSpPr>
        <p:spPr>
          <a:xfrm>
            <a:off x="1107700" y="1597875"/>
            <a:ext cx="7777200" cy="2385900"/>
          </a:xfrm>
          <a:prstGeom prst="rect">
            <a:avLst/>
          </a:prstGeom>
          <a:noFill/>
          <a:ln>
            <a:noFill/>
          </a:ln>
        </p:spPr>
        <p:txBody>
          <a:bodyPr anchorCtr="0" anchor="t" bIns="91425" lIns="91425" spcFirstLastPara="1" rIns="91425" wrap="square" tIns="91425">
            <a:spAutoFit/>
          </a:bodyPr>
          <a:lstStyle/>
          <a:p>
            <a:pPr indent="-311150" lvl="0" marL="457200" rtl="0" algn="just">
              <a:lnSpc>
                <a:spcPct val="200000"/>
              </a:lnSpc>
              <a:spcBef>
                <a:spcPts val="0"/>
              </a:spcBef>
              <a:spcAft>
                <a:spcPts val="0"/>
              </a:spcAft>
              <a:buClr>
                <a:schemeClr val="dk2"/>
              </a:buClr>
              <a:buSzPts val="1300"/>
              <a:buFont typeface="Maven Pro"/>
              <a:buAutoNum type="arabicPeriod"/>
            </a:pPr>
            <a:r>
              <a:rPr lang="en-GB" sz="1300">
                <a:solidFill>
                  <a:schemeClr val="dk2"/>
                </a:solidFill>
                <a:latin typeface="Maven Pro"/>
                <a:ea typeface="Maven Pro"/>
                <a:cs typeface="Maven Pro"/>
                <a:sym typeface="Maven Pro"/>
              </a:rPr>
              <a:t>Quantitative</a:t>
            </a:r>
            <a:endParaRPr sz="1300">
              <a:solidFill>
                <a:schemeClr val="dk2"/>
              </a:solidFill>
              <a:latin typeface="Maven Pro"/>
              <a:ea typeface="Maven Pro"/>
              <a:cs typeface="Maven Pro"/>
              <a:sym typeface="Maven Pro"/>
            </a:endParaRPr>
          </a:p>
          <a:p>
            <a:pPr indent="-311150" lvl="1" marL="914400" rtl="0" algn="just">
              <a:lnSpc>
                <a:spcPct val="200000"/>
              </a:lnSpc>
              <a:spcBef>
                <a:spcPts val="0"/>
              </a:spcBef>
              <a:spcAft>
                <a:spcPts val="0"/>
              </a:spcAft>
              <a:buClr>
                <a:schemeClr val="dk2"/>
              </a:buClr>
              <a:buSzPts val="1300"/>
              <a:buFont typeface="Maven Pro"/>
              <a:buAutoNum type="alphaLcPeriod"/>
            </a:pPr>
            <a:r>
              <a:rPr lang="en-GB" sz="1300">
                <a:solidFill>
                  <a:schemeClr val="dk2"/>
                </a:solidFill>
                <a:latin typeface="Maven Pro"/>
                <a:ea typeface="Maven Pro"/>
                <a:cs typeface="Maven Pro"/>
                <a:sym typeface="Maven Pro"/>
              </a:rPr>
              <a:t>Analysis of </a:t>
            </a:r>
            <a:r>
              <a:rPr lang="en-GB" sz="1300">
                <a:solidFill>
                  <a:schemeClr val="dk2"/>
                </a:solidFill>
                <a:latin typeface="Maven Pro"/>
                <a:ea typeface="Maven Pro"/>
                <a:cs typeface="Maven Pro"/>
                <a:sym typeface="Maven Pro"/>
              </a:rPr>
              <a:t>administrative</a:t>
            </a:r>
            <a:r>
              <a:rPr lang="en-GB" sz="1300">
                <a:solidFill>
                  <a:schemeClr val="dk2"/>
                </a:solidFill>
                <a:latin typeface="Maven Pro"/>
                <a:ea typeface="Maven Pro"/>
                <a:cs typeface="Maven Pro"/>
                <a:sym typeface="Maven Pro"/>
              </a:rPr>
              <a:t> data </a:t>
            </a:r>
            <a:endParaRPr sz="1300">
              <a:solidFill>
                <a:schemeClr val="dk2"/>
              </a:solidFill>
              <a:latin typeface="Maven Pro"/>
              <a:ea typeface="Maven Pro"/>
              <a:cs typeface="Maven Pro"/>
              <a:sym typeface="Maven Pro"/>
            </a:endParaRPr>
          </a:p>
          <a:p>
            <a:pPr indent="-311150" lvl="1" marL="914400" rtl="0" algn="just">
              <a:lnSpc>
                <a:spcPct val="200000"/>
              </a:lnSpc>
              <a:spcBef>
                <a:spcPts val="0"/>
              </a:spcBef>
              <a:spcAft>
                <a:spcPts val="0"/>
              </a:spcAft>
              <a:buClr>
                <a:schemeClr val="dk2"/>
              </a:buClr>
              <a:buSzPts val="1300"/>
              <a:buFont typeface="Maven Pro"/>
              <a:buAutoNum type="alphaLcPeriod"/>
            </a:pPr>
            <a:r>
              <a:rPr lang="en-GB" sz="1300">
                <a:solidFill>
                  <a:schemeClr val="dk2"/>
                </a:solidFill>
                <a:latin typeface="Maven Pro"/>
                <a:ea typeface="Maven Pro"/>
                <a:cs typeface="Maven Pro"/>
                <a:sym typeface="Maven Pro"/>
              </a:rPr>
              <a:t>Household survey</a:t>
            </a:r>
            <a:endParaRPr sz="1300">
              <a:solidFill>
                <a:schemeClr val="dk2"/>
              </a:solidFill>
              <a:latin typeface="Maven Pro"/>
              <a:ea typeface="Maven Pro"/>
              <a:cs typeface="Maven Pro"/>
              <a:sym typeface="Maven Pro"/>
            </a:endParaRPr>
          </a:p>
          <a:p>
            <a:pPr indent="-311150" lvl="0" marL="457200" rtl="0" algn="just">
              <a:lnSpc>
                <a:spcPct val="200000"/>
              </a:lnSpc>
              <a:spcBef>
                <a:spcPts val="0"/>
              </a:spcBef>
              <a:spcAft>
                <a:spcPts val="0"/>
              </a:spcAft>
              <a:buClr>
                <a:schemeClr val="dk2"/>
              </a:buClr>
              <a:buSzPts val="1300"/>
              <a:buFont typeface="Maven Pro"/>
              <a:buAutoNum type="arabicPeriod"/>
            </a:pPr>
            <a:r>
              <a:rPr lang="en-GB" sz="1300">
                <a:solidFill>
                  <a:schemeClr val="dk2"/>
                </a:solidFill>
                <a:latin typeface="Maven Pro"/>
                <a:ea typeface="Maven Pro"/>
                <a:cs typeface="Maven Pro"/>
                <a:sym typeface="Maven Pro"/>
              </a:rPr>
              <a:t>Qualitative</a:t>
            </a:r>
            <a:endParaRPr sz="1300">
              <a:solidFill>
                <a:schemeClr val="dk2"/>
              </a:solidFill>
              <a:latin typeface="Maven Pro"/>
              <a:ea typeface="Maven Pro"/>
              <a:cs typeface="Maven Pro"/>
              <a:sym typeface="Maven Pro"/>
            </a:endParaRPr>
          </a:p>
          <a:p>
            <a:pPr indent="-311150" lvl="1" marL="914400" rtl="0" algn="just">
              <a:lnSpc>
                <a:spcPct val="200000"/>
              </a:lnSpc>
              <a:spcBef>
                <a:spcPts val="0"/>
              </a:spcBef>
              <a:spcAft>
                <a:spcPts val="0"/>
              </a:spcAft>
              <a:buClr>
                <a:schemeClr val="dk2"/>
              </a:buClr>
              <a:buSzPts val="1300"/>
              <a:buFont typeface="Maven Pro"/>
              <a:buAutoNum type="alphaLcPeriod"/>
            </a:pPr>
            <a:r>
              <a:rPr lang="en-GB" sz="1300">
                <a:solidFill>
                  <a:schemeClr val="dk2"/>
                </a:solidFill>
                <a:latin typeface="Maven Pro"/>
                <a:ea typeface="Maven Pro"/>
                <a:cs typeface="Maven Pro"/>
                <a:sym typeface="Maven Pro"/>
              </a:rPr>
              <a:t>Interviews with implementing officers in 12+ ULBs which have been selected as outliers based on the analysis of administrative data</a:t>
            </a:r>
            <a:endParaRPr sz="1300">
              <a:solidFill>
                <a:schemeClr val="dk2"/>
              </a:solidFill>
              <a:latin typeface="Maven Pro"/>
              <a:ea typeface="Maven Pro"/>
              <a:cs typeface="Maven Pro"/>
              <a:sym typeface="Maven Pr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