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7" r:id="rId5"/>
    <p:sldId id="266" r:id="rId6"/>
    <p:sldId id="301" r:id="rId7"/>
    <p:sldId id="302" r:id="rId8"/>
    <p:sldId id="308" r:id="rId9"/>
    <p:sldId id="310" r:id="rId10"/>
    <p:sldId id="311" r:id="rId11"/>
    <p:sldId id="312" r:id="rId12"/>
    <p:sldId id="313" r:id="rId13"/>
    <p:sldId id="314" r:id="rId14"/>
    <p:sldId id="315" r:id="rId15"/>
    <p:sldId id="304" r:id="rId16"/>
    <p:sldId id="317" r:id="rId17"/>
    <p:sldId id="318" r:id="rId18"/>
    <p:sldId id="316" r:id="rId19"/>
    <p:sldId id="320" r:id="rId20"/>
    <p:sldId id="321" r:id="rId21"/>
    <p:sldId id="319" r:id="rId22"/>
    <p:sldId id="309" r:id="rId23"/>
    <p:sldId id="303" r:id="rId24"/>
    <p:sldId id="305" r:id="rId25"/>
    <p:sldId id="306" r:id="rId26"/>
    <p:sldId id="307" r:id="rId27"/>
    <p:sldId id="2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B797"/>
    <a:srgbClr val="31A6A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3810" autoAdjust="0"/>
  </p:normalViewPr>
  <p:slideViewPr>
    <p:cSldViewPr snapToGrid="0" showGuides="1">
      <p:cViewPr varScale="1">
        <p:scale>
          <a:sx n="69" d="100"/>
          <a:sy n="69" d="100"/>
        </p:scale>
        <p:origin x="560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4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D794A-17F4-48F7-A14F-39DCAE091952}" type="datetimeFigureOut">
              <a:rPr lang="en-US" smtClean="0"/>
              <a:t>9/1/2023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DFAA7-D3C3-4D01-9299-453E25D16D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C6A87-CC60-415C-BFEE-13D1CAD6861A}" type="datetimeFigureOut">
              <a:rPr lang="en-US" smtClean="0"/>
              <a:t>9/1/2023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51814-3B91-4036-94D2-3977634EE2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810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7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5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620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814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4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223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83340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4458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6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01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085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86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58960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958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1057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609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73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9956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5085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8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5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44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19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24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90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78641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69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93388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03732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37101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08078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1425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836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092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32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84734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65382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79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529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93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791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57538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318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416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7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17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053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D9470-E137-41DF-A5CA-C7B4B9856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DC2DEF-D2FE-4B45-ABA4-9F153FD1C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58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1" r:id="rId13"/>
    <p:sldLayoutId id="2147483670" r:id="rId14"/>
    <p:sldLayoutId id="2147483671" r:id="rId15"/>
    <p:sldLayoutId id="2147483672" r:id="rId16"/>
    <p:sldLayoutId id="2147483673" r:id="rId17"/>
    <p:sldLayoutId id="2147483652" r:id="rId18"/>
    <p:sldLayoutId id="2147483674" r:id="rId19"/>
    <p:sldLayoutId id="2147483675" r:id="rId20"/>
    <p:sldLayoutId id="2147483676" r:id="rId21"/>
    <p:sldLayoutId id="2147483677" r:id="rId22"/>
    <p:sldLayoutId id="2147483655" r:id="rId23"/>
    <p:sldLayoutId id="2147483678" r:id="rId24"/>
    <p:sldLayoutId id="2147483679" r:id="rId25"/>
    <p:sldLayoutId id="2147483680" r:id="rId26"/>
    <p:sldLayoutId id="2147483681" r:id="rId27"/>
    <p:sldLayoutId id="2147483653" r:id="rId28"/>
    <p:sldLayoutId id="2147483682" r:id="rId29"/>
    <p:sldLayoutId id="2147483683" r:id="rId30"/>
    <p:sldLayoutId id="2147483684" r:id="rId31"/>
    <p:sldLayoutId id="2147483685" r:id="rId32"/>
    <p:sldLayoutId id="2147483654" r:id="rId33"/>
    <p:sldLayoutId id="2147483686" r:id="rId34"/>
    <p:sldLayoutId id="2147483687" r:id="rId35"/>
    <p:sldLayoutId id="2147483689" r:id="rId36"/>
    <p:sldLayoutId id="2147483688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656" r:id="rId51"/>
    <p:sldLayoutId id="2147483657" r:id="rId5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7491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crispindia.net/crispevaluationreport.php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hyperlink" Target="https://www.crispindia.net/crispstudyreport.php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crispindia.net/assets/files/Submitted_CRISP_Concurrent%20Evaluation%20of%20Rural%20Libraries%20in%20Karnataka.pdf" TargetMode="Externa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crispindia.net/assets/files/Study%20Report%20on%20pilot%20CRISP_June%202023.pdf" TargetMode="Externa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71C9CD-CAE8-4AC8-936D-333769D47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7127" y="3186417"/>
            <a:ext cx="5412509" cy="1191491"/>
          </a:xfrm>
        </p:spPr>
        <p:txBody>
          <a:bodyPr/>
          <a:lstStyle/>
          <a:p>
            <a:r>
              <a:rPr lang="en-US" dirty="0" smtClean="0"/>
              <a:t>Karnataka Team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6D24F99-E026-485A-96CD-AEC981372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262" y="4474890"/>
            <a:ext cx="5332556" cy="2110509"/>
          </a:xfrm>
        </p:spPr>
        <p:txBody>
          <a:bodyPr>
            <a:normAutofit/>
          </a:bodyPr>
          <a:lstStyle/>
          <a:p>
            <a:r>
              <a:rPr lang="en-US" b="1" dirty="0" smtClean="0"/>
              <a:t>Summary of projects on hand</a:t>
            </a:r>
            <a:endParaRPr lang="en-US" b="1" dirty="0"/>
          </a:p>
          <a:p>
            <a:endParaRPr lang="en-US" b="1" dirty="0"/>
          </a:p>
          <a:p>
            <a:r>
              <a:rPr lang="en-US" b="1" dirty="0" smtClean="0"/>
              <a:t>Presented at the Governing </a:t>
            </a:r>
            <a:r>
              <a:rPr lang="en-US" b="1" dirty="0"/>
              <a:t>Body </a:t>
            </a:r>
            <a:r>
              <a:rPr lang="en-US" b="1" dirty="0" smtClean="0"/>
              <a:t>Meeting September </a:t>
            </a:r>
            <a:r>
              <a:rPr lang="en-US" b="1" dirty="0"/>
              <a:t>5, 2023</a:t>
            </a:r>
          </a:p>
          <a:p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540" y="-23468"/>
            <a:ext cx="2567709" cy="148785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EAE12E0-C59C-5848-9A36-A9BF297A1111}"/>
              </a:ext>
            </a:extLst>
          </p:cNvPr>
          <p:cNvGrpSpPr/>
          <p:nvPr/>
        </p:nvGrpSpPr>
        <p:grpSpPr>
          <a:xfrm>
            <a:off x="691389" y="2299234"/>
            <a:ext cx="2493751" cy="2043873"/>
            <a:chOff x="2556594" y="4313855"/>
            <a:chExt cx="2799184" cy="2258966"/>
          </a:xfrm>
        </p:grpSpPr>
        <p:sp>
          <p:nvSpPr>
            <p:cNvPr id="8" name="Freeform 364">
              <a:extLst>
                <a:ext uri="{FF2B5EF4-FFF2-40B4-BE49-F238E27FC236}">
                  <a16:creationId xmlns:a16="http://schemas.microsoft.com/office/drawing/2014/main" id="{4A674B8A-D591-9025-1DEC-C9839C213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3990" y="4313855"/>
              <a:ext cx="1024392" cy="1068033"/>
            </a:xfrm>
            <a:custGeom>
              <a:avLst/>
              <a:gdLst>
                <a:gd name="T0" fmla="*/ 509 w 1021"/>
                <a:gd name="T1" fmla="*/ 0 h 1020"/>
                <a:gd name="T2" fmla="*/ 509 w 1021"/>
                <a:gd name="T3" fmla="*/ 0 h 1020"/>
                <a:gd name="T4" fmla="*/ 1020 w 1021"/>
                <a:gd name="T5" fmla="*/ 510 h 1020"/>
                <a:gd name="T6" fmla="*/ 1020 w 1021"/>
                <a:gd name="T7" fmla="*/ 510 h 1020"/>
                <a:gd name="T8" fmla="*/ 509 w 1021"/>
                <a:gd name="T9" fmla="*/ 1019 h 1020"/>
                <a:gd name="T10" fmla="*/ 509 w 1021"/>
                <a:gd name="T11" fmla="*/ 1019 h 1020"/>
                <a:gd name="T12" fmla="*/ 0 w 1021"/>
                <a:gd name="T13" fmla="*/ 510 h 1020"/>
                <a:gd name="T14" fmla="*/ 0 w 1021"/>
                <a:gd name="T15" fmla="*/ 510 h 1020"/>
                <a:gd name="T16" fmla="*/ 509 w 1021"/>
                <a:gd name="T17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1" h="1020">
                  <a:moveTo>
                    <a:pt x="509" y="0"/>
                  </a:moveTo>
                  <a:lnTo>
                    <a:pt x="509" y="0"/>
                  </a:lnTo>
                  <a:cubicBezTo>
                    <a:pt x="791" y="0"/>
                    <a:pt x="1020" y="228"/>
                    <a:pt x="1020" y="510"/>
                  </a:cubicBezTo>
                  <a:lnTo>
                    <a:pt x="1020" y="510"/>
                  </a:lnTo>
                  <a:cubicBezTo>
                    <a:pt x="1020" y="791"/>
                    <a:pt x="791" y="1019"/>
                    <a:pt x="509" y="1019"/>
                  </a:cubicBezTo>
                  <a:lnTo>
                    <a:pt x="509" y="1019"/>
                  </a:lnTo>
                  <a:cubicBezTo>
                    <a:pt x="228" y="1019"/>
                    <a:pt x="0" y="791"/>
                    <a:pt x="0" y="510"/>
                  </a:cubicBezTo>
                  <a:lnTo>
                    <a:pt x="0" y="510"/>
                  </a:lnTo>
                  <a:cubicBezTo>
                    <a:pt x="0" y="228"/>
                    <a:pt x="228" y="0"/>
                    <a:pt x="509" y="0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174F078-4956-BB98-D1AD-92A7F4A7EFC3}"/>
                </a:ext>
              </a:extLst>
            </p:cNvPr>
            <p:cNvGrpSpPr/>
            <p:nvPr/>
          </p:nvGrpSpPr>
          <p:grpSpPr>
            <a:xfrm>
              <a:off x="2556594" y="4382238"/>
              <a:ext cx="2799184" cy="2190583"/>
              <a:chOff x="3306147" y="3842497"/>
              <a:chExt cx="2799184" cy="2190583"/>
            </a:xfrm>
          </p:grpSpPr>
          <p:pic>
            <p:nvPicPr>
              <p:cNvPr id="10" name="Picture 9" descr="Icon&#10;&#10;Description automatically generated with medium confidence">
                <a:extLst>
                  <a:ext uri="{FF2B5EF4-FFF2-40B4-BE49-F238E27FC236}">
                    <a16:creationId xmlns:a16="http://schemas.microsoft.com/office/drawing/2014/main" id="{2CCE6EC9-8A1B-21A0-4822-ED52D51872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5412" y="3842497"/>
                <a:ext cx="885959" cy="88595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012A44C-47B8-D7E3-27FA-8F9ABCDF8345}"/>
                  </a:ext>
                </a:extLst>
              </p:cNvPr>
              <p:cNvSpPr txBox="1"/>
              <p:nvPr/>
            </p:nvSpPr>
            <p:spPr>
              <a:xfrm>
                <a:off x="3306147" y="4910531"/>
                <a:ext cx="2799184" cy="1122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Convergence of Gram Panchayats and Self Help Groups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5F34E1-CAB1-3282-49F4-6BD587FC9EF2}"/>
              </a:ext>
            </a:extLst>
          </p:cNvPr>
          <p:cNvGrpSpPr/>
          <p:nvPr/>
        </p:nvGrpSpPr>
        <p:grpSpPr>
          <a:xfrm>
            <a:off x="374290" y="4586256"/>
            <a:ext cx="3134187" cy="2202396"/>
            <a:chOff x="7059312" y="4429013"/>
            <a:chExt cx="3134187" cy="2202396"/>
          </a:xfrm>
        </p:grpSpPr>
        <p:sp>
          <p:nvSpPr>
            <p:cNvPr id="13" name="Freeform 364">
              <a:extLst>
                <a:ext uri="{FF2B5EF4-FFF2-40B4-BE49-F238E27FC236}">
                  <a16:creationId xmlns:a16="http://schemas.microsoft.com/office/drawing/2014/main" id="{DB819A7B-AB4A-E500-D61A-8AE4EEEC3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4210" y="4429013"/>
              <a:ext cx="1024392" cy="1068033"/>
            </a:xfrm>
            <a:custGeom>
              <a:avLst/>
              <a:gdLst>
                <a:gd name="T0" fmla="*/ 509 w 1021"/>
                <a:gd name="T1" fmla="*/ 0 h 1020"/>
                <a:gd name="T2" fmla="*/ 509 w 1021"/>
                <a:gd name="T3" fmla="*/ 0 h 1020"/>
                <a:gd name="T4" fmla="*/ 1020 w 1021"/>
                <a:gd name="T5" fmla="*/ 510 h 1020"/>
                <a:gd name="T6" fmla="*/ 1020 w 1021"/>
                <a:gd name="T7" fmla="*/ 510 h 1020"/>
                <a:gd name="T8" fmla="*/ 509 w 1021"/>
                <a:gd name="T9" fmla="*/ 1019 h 1020"/>
                <a:gd name="T10" fmla="*/ 509 w 1021"/>
                <a:gd name="T11" fmla="*/ 1019 h 1020"/>
                <a:gd name="T12" fmla="*/ 0 w 1021"/>
                <a:gd name="T13" fmla="*/ 510 h 1020"/>
                <a:gd name="T14" fmla="*/ 0 w 1021"/>
                <a:gd name="T15" fmla="*/ 510 h 1020"/>
                <a:gd name="T16" fmla="*/ 509 w 1021"/>
                <a:gd name="T17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1" h="1020">
                  <a:moveTo>
                    <a:pt x="509" y="0"/>
                  </a:moveTo>
                  <a:lnTo>
                    <a:pt x="509" y="0"/>
                  </a:lnTo>
                  <a:cubicBezTo>
                    <a:pt x="791" y="0"/>
                    <a:pt x="1020" y="228"/>
                    <a:pt x="1020" y="510"/>
                  </a:cubicBezTo>
                  <a:lnTo>
                    <a:pt x="1020" y="510"/>
                  </a:lnTo>
                  <a:cubicBezTo>
                    <a:pt x="1020" y="791"/>
                    <a:pt x="791" y="1019"/>
                    <a:pt x="509" y="1019"/>
                  </a:cubicBezTo>
                  <a:lnTo>
                    <a:pt x="509" y="1019"/>
                  </a:lnTo>
                  <a:cubicBezTo>
                    <a:pt x="228" y="1019"/>
                    <a:pt x="0" y="791"/>
                    <a:pt x="0" y="510"/>
                  </a:cubicBezTo>
                  <a:lnTo>
                    <a:pt x="0" y="510"/>
                  </a:lnTo>
                  <a:cubicBezTo>
                    <a:pt x="0" y="228"/>
                    <a:pt x="228" y="0"/>
                    <a:pt x="509" y="0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C80BE37-415A-D250-11D4-879DB18C69C7}"/>
                </a:ext>
              </a:extLst>
            </p:cNvPr>
            <p:cNvGrpSpPr/>
            <p:nvPr/>
          </p:nvGrpSpPr>
          <p:grpSpPr>
            <a:xfrm>
              <a:off x="7059312" y="4562396"/>
              <a:ext cx="3134187" cy="2069013"/>
              <a:chOff x="6266188" y="3918576"/>
              <a:chExt cx="3134187" cy="2069013"/>
            </a:xfrm>
          </p:grpSpPr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69F524F3-909D-418A-7956-83BB1ECCA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3717" y="3918576"/>
                <a:ext cx="801269" cy="80126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22435B9-CDF6-5BD0-AB0F-C07A66D1AD67}"/>
                  </a:ext>
                </a:extLst>
              </p:cNvPr>
              <p:cNvSpPr txBox="1"/>
              <p:nvPr/>
            </p:nvSpPr>
            <p:spPr>
              <a:xfrm>
                <a:off x="6266188" y="4971926"/>
                <a:ext cx="313418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Promotion of Sports activities in Gram Panchayats</a:t>
                </a:r>
                <a:endPara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592BBD-D20D-40E4-2A91-5500F07855C6}"/>
              </a:ext>
            </a:extLst>
          </p:cNvPr>
          <p:cNvGrpSpPr/>
          <p:nvPr/>
        </p:nvGrpSpPr>
        <p:grpSpPr>
          <a:xfrm>
            <a:off x="3077816" y="2277763"/>
            <a:ext cx="2968870" cy="1817308"/>
            <a:chOff x="7312007" y="274934"/>
            <a:chExt cx="2968870" cy="1817308"/>
          </a:xfrm>
        </p:grpSpPr>
        <p:sp>
          <p:nvSpPr>
            <p:cNvPr id="18" name="Freeform 364">
              <a:extLst>
                <a:ext uri="{FF2B5EF4-FFF2-40B4-BE49-F238E27FC236}">
                  <a16:creationId xmlns:a16="http://schemas.microsoft.com/office/drawing/2014/main" id="{73B9DB05-1DBA-7729-FD5C-BC16EDD4C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7498" y="274934"/>
              <a:ext cx="1024392" cy="1068033"/>
            </a:xfrm>
            <a:custGeom>
              <a:avLst/>
              <a:gdLst>
                <a:gd name="T0" fmla="*/ 509 w 1021"/>
                <a:gd name="T1" fmla="*/ 0 h 1020"/>
                <a:gd name="T2" fmla="*/ 509 w 1021"/>
                <a:gd name="T3" fmla="*/ 0 h 1020"/>
                <a:gd name="T4" fmla="*/ 1020 w 1021"/>
                <a:gd name="T5" fmla="*/ 510 h 1020"/>
                <a:gd name="T6" fmla="*/ 1020 w 1021"/>
                <a:gd name="T7" fmla="*/ 510 h 1020"/>
                <a:gd name="T8" fmla="*/ 509 w 1021"/>
                <a:gd name="T9" fmla="*/ 1019 h 1020"/>
                <a:gd name="T10" fmla="*/ 509 w 1021"/>
                <a:gd name="T11" fmla="*/ 1019 h 1020"/>
                <a:gd name="T12" fmla="*/ 0 w 1021"/>
                <a:gd name="T13" fmla="*/ 510 h 1020"/>
                <a:gd name="T14" fmla="*/ 0 w 1021"/>
                <a:gd name="T15" fmla="*/ 510 h 1020"/>
                <a:gd name="T16" fmla="*/ 509 w 1021"/>
                <a:gd name="T17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1" h="1020">
                  <a:moveTo>
                    <a:pt x="509" y="0"/>
                  </a:moveTo>
                  <a:lnTo>
                    <a:pt x="509" y="0"/>
                  </a:lnTo>
                  <a:cubicBezTo>
                    <a:pt x="791" y="0"/>
                    <a:pt x="1020" y="228"/>
                    <a:pt x="1020" y="510"/>
                  </a:cubicBezTo>
                  <a:lnTo>
                    <a:pt x="1020" y="510"/>
                  </a:lnTo>
                  <a:cubicBezTo>
                    <a:pt x="1020" y="791"/>
                    <a:pt x="791" y="1019"/>
                    <a:pt x="509" y="1019"/>
                  </a:cubicBezTo>
                  <a:lnTo>
                    <a:pt x="509" y="1019"/>
                  </a:lnTo>
                  <a:cubicBezTo>
                    <a:pt x="228" y="1019"/>
                    <a:pt x="0" y="791"/>
                    <a:pt x="0" y="510"/>
                  </a:cubicBezTo>
                  <a:lnTo>
                    <a:pt x="0" y="510"/>
                  </a:lnTo>
                  <a:cubicBezTo>
                    <a:pt x="0" y="228"/>
                    <a:pt x="228" y="0"/>
                    <a:pt x="509" y="0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0B58CAC-CF0C-7052-BD61-47D4A1C5EA54}"/>
                </a:ext>
              </a:extLst>
            </p:cNvPr>
            <p:cNvGrpSpPr/>
            <p:nvPr/>
          </p:nvGrpSpPr>
          <p:grpSpPr>
            <a:xfrm>
              <a:off x="7312007" y="382237"/>
              <a:ext cx="2968870" cy="1710005"/>
              <a:chOff x="8718502" y="1096349"/>
              <a:chExt cx="2968870" cy="1710005"/>
            </a:xfrm>
          </p:grpSpPr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4D533F7F-7F36-8320-417E-84592F78B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04867" y="1096349"/>
                <a:ext cx="762645" cy="762645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89990DE-04FD-1C2A-E714-BED2A1AA3DEE}"/>
                  </a:ext>
                </a:extLst>
              </p:cNvPr>
              <p:cNvSpPr txBox="1"/>
              <p:nvPr/>
            </p:nvSpPr>
            <p:spPr>
              <a:xfrm>
                <a:off x="8718502" y="2098468"/>
                <a:ext cx="296887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Gram Arogya</a:t>
                </a:r>
                <a:r>
                  <a:rPr kumimoji="0" lang="en-IN" sz="20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(Public Health)</a:t>
                </a:r>
                <a:endPara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4F46E1-97E6-466F-621E-C91E39C7162E}"/>
              </a:ext>
            </a:extLst>
          </p:cNvPr>
          <p:cNvGrpSpPr/>
          <p:nvPr/>
        </p:nvGrpSpPr>
        <p:grpSpPr>
          <a:xfrm>
            <a:off x="3297461" y="242625"/>
            <a:ext cx="2497355" cy="1803794"/>
            <a:chOff x="4794480" y="2279787"/>
            <a:chExt cx="2704117" cy="1878765"/>
          </a:xfrm>
        </p:grpSpPr>
        <p:sp>
          <p:nvSpPr>
            <p:cNvPr id="23" name="Freeform 364">
              <a:extLst>
                <a:ext uri="{FF2B5EF4-FFF2-40B4-BE49-F238E27FC236}">
                  <a16:creationId xmlns:a16="http://schemas.microsoft.com/office/drawing/2014/main" id="{3DD4C55C-625B-7E07-D899-92CB26F78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988" y="2279787"/>
              <a:ext cx="1024392" cy="1068033"/>
            </a:xfrm>
            <a:custGeom>
              <a:avLst/>
              <a:gdLst>
                <a:gd name="T0" fmla="*/ 509 w 1021"/>
                <a:gd name="T1" fmla="*/ 0 h 1020"/>
                <a:gd name="T2" fmla="*/ 509 w 1021"/>
                <a:gd name="T3" fmla="*/ 0 h 1020"/>
                <a:gd name="T4" fmla="*/ 1020 w 1021"/>
                <a:gd name="T5" fmla="*/ 510 h 1020"/>
                <a:gd name="T6" fmla="*/ 1020 w 1021"/>
                <a:gd name="T7" fmla="*/ 510 h 1020"/>
                <a:gd name="T8" fmla="*/ 509 w 1021"/>
                <a:gd name="T9" fmla="*/ 1019 h 1020"/>
                <a:gd name="T10" fmla="*/ 509 w 1021"/>
                <a:gd name="T11" fmla="*/ 1019 h 1020"/>
                <a:gd name="T12" fmla="*/ 0 w 1021"/>
                <a:gd name="T13" fmla="*/ 510 h 1020"/>
                <a:gd name="T14" fmla="*/ 0 w 1021"/>
                <a:gd name="T15" fmla="*/ 510 h 1020"/>
                <a:gd name="T16" fmla="*/ 509 w 1021"/>
                <a:gd name="T17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1" h="1020">
                  <a:moveTo>
                    <a:pt x="509" y="0"/>
                  </a:moveTo>
                  <a:lnTo>
                    <a:pt x="509" y="0"/>
                  </a:lnTo>
                  <a:cubicBezTo>
                    <a:pt x="791" y="0"/>
                    <a:pt x="1020" y="228"/>
                    <a:pt x="1020" y="510"/>
                  </a:cubicBezTo>
                  <a:lnTo>
                    <a:pt x="1020" y="510"/>
                  </a:lnTo>
                  <a:cubicBezTo>
                    <a:pt x="1020" y="791"/>
                    <a:pt x="791" y="1019"/>
                    <a:pt x="509" y="1019"/>
                  </a:cubicBezTo>
                  <a:lnTo>
                    <a:pt x="509" y="1019"/>
                  </a:lnTo>
                  <a:cubicBezTo>
                    <a:pt x="228" y="1019"/>
                    <a:pt x="0" y="791"/>
                    <a:pt x="0" y="510"/>
                  </a:cubicBezTo>
                  <a:lnTo>
                    <a:pt x="0" y="510"/>
                  </a:lnTo>
                  <a:cubicBezTo>
                    <a:pt x="0" y="228"/>
                    <a:pt x="228" y="0"/>
                    <a:pt x="509" y="0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0BA7650-B57C-F1C4-1F08-B71CFE16B086}"/>
                </a:ext>
              </a:extLst>
            </p:cNvPr>
            <p:cNvGrpSpPr/>
            <p:nvPr/>
          </p:nvGrpSpPr>
          <p:grpSpPr>
            <a:xfrm>
              <a:off x="4794480" y="2338881"/>
              <a:ext cx="2704117" cy="1819671"/>
              <a:chOff x="6064896" y="980408"/>
              <a:chExt cx="2704117" cy="1819671"/>
            </a:xfrm>
          </p:grpSpPr>
          <p:pic>
            <p:nvPicPr>
              <p:cNvPr id="25" name="Picture 2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C9E5D6A9-CC93-0E53-793A-41EB88964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74067" y="980408"/>
                <a:ext cx="881530" cy="881530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59E91F-B5ED-66A2-7371-CED39A64DCA8}"/>
                  </a:ext>
                </a:extLst>
              </p:cNvPr>
              <p:cNvSpPr txBox="1"/>
              <p:nvPr/>
            </p:nvSpPr>
            <p:spPr>
              <a:xfrm>
                <a:off x="6064896" y="2062771"/>
                <a:ext cx="2704117" cy="737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Concurrent evaluation of MGNREGA Crèches</a:t>
                </a:r>
                <a:endPara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D316F1C-1851-E1B3-BE93-C19D5AAA8F99}"/>
              </a:ext>
            </a:extLst>
          </p:cNvPr>
          <p:cNvGrpSpPr/>
          <p:nvPr/>
        </p:nvGrpSpPr>
        <p:grpSpPr>
          <a:xfrm>
            <a:off x="867613" y="139914"/>
            <a:ext cx="2310887" cy="1866848"/>
            <a:chOff x="2785611" y="853429"/>
            <a:chExt cx="2310887" cy="1866848"/>
          </a:xfrm>
        </p:grpSpPr>
        <p:sp>
          <p:nvSpPr>
            <p:cNvPr id="28" name="Freeform 364">
              <a:extLst>
                <a:ext uri="{FF2B5EF4-FFF2-40B4-BE49-F238E27FC236}">
                  <a16:creationId xmlns:a16="http://schemas.microsoft.com/office/drawing/2014/main" id="{F77B8037-C014-30F7-CC3F-067A6F8FB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4896" y="853429"/>
              <a:ext cx="1024392" cy="1068033"/>
            </a:xfrm>
            <a:custGeom>
              <a:avLst/>
              <a:gdLst>
                <a:gd name="T0" fmla="*/ 509 w 1021"/>
                <a:gd name="T1" fmla="*/ 0 h 1020"/>
                <a:gd name="T2" fmla="*/ 509 w 1021"/>
                <a:gd name="T3" fmla="*/ 0 h 1020"/>
                <a:gd name="T4" fmla="*/ 1020 w 1021"/>
                <a:gd name="T5" fmla="*/ 510 h 1020"/>
                <a:gd name="T6" fmla="*/ 1020 w 1021"/>
                <a:gd name="T7" fmla="*/ 510 h 1020"/>
                <a:gd name="T8" fmla="*/ 509 w 1021"/>
                <a:gd name="T9" fmla="*/ 1019 h 1020"/>
                <a:gd name="T10" fmla="*/ 509 w 1021"/>
                <a:gd name="T11" fmla="*/ 1019 h 1020"/>
                <a:gd name="T12" fmla="*/ 0 w 1021"/>
                <a:gd name="T13" fmla="*/ 510 h 1020"/>
                <a:gd name="T14" fmla="*/ 0 w 1021"/>
                <a:gd name="T15" fmla="*/ 510 h 1020"/>
                <a:gd name="T16" fmla="*/ 509 w 1021"/>
                <a:gd name="T17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1" h="1020">
                  <a:moveTo>
                    <a:pt x="509" y="0"/>
                  </a:moveTo>
                  <a:lnTo>
                    <a:pt x="509" y="0"/>
                  </a:lnTo>
                  <a:cubicBezTo>
                    <a:pt x="791" y="0"/>
                    <a:pt x="1020" y="228"/>
                    <a:pt x="1020" y="510"/>
                  </a:cubicBezTo>
                  <a:lnTo>
                    <a:pt x="1020" y="510"/>
                  </a:lnTo>
                  <a:cubicBezTo>
                    <a:pt x="1020" y="791"/>
                    <a:pt x="791" y="1019"/>
                    <a:pt x="509" y="1019"/>
                  </a:cubicBezTo>
                  <a:lnTo>
                    <a:pt x="509" y="1019"/>
                  </a:lnTo>
                  <a:cubicBezTo>
                    <a:pt x="228" y="1019"/>
                    <a:pt x="0" y="791"/>
                    <a:pt x="0" y="510"/>
                  </a:cubicBezTo>
                  <a:lnTo>
                    <a:pt x="0" y="510"/>
                  </a:lnTo>
                  <a:cubicBezTo>
                    <a:pt x="0" y="228"/>
                    <a:pt x="228" y="0"/>
                    <a:pt x="509" y="0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pic>
          <p:nvPicPr>
            <p:cNvPr id="29" name="Picture 28" descr="Logo, icon&#10;&#10;Description automatically generated">
              <a:extLst>
                <a:ext uri="{FF2B5EF4-FFF2-40B4-BE49-F238E27FC236}">
                  <a16:creationId xmlns:a16="http://schemas.microsoft.com/office/drawing/2014/main" id="{CD814594-136D-E2A7-D616-076F76688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926" y="1019736"/>
              <a:ext cx="646332" cy="74539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EA18C0-45E5-E25D-D921-1C8F53415321}"/>
                </a:ext>
              </a:extLst>
            </p:cNvPr>
            <p:cNvSpPr txBox="1"/>
            <p:nvPr/>
          </p:nvSpPr>
          <p:spPr>
            <a:xfrm>
              <a:off x="2785611" y="2012391"/>
              <a:ext cx="23108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Evaluation of Rural Libraries 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508697" y="4719639"/>
            <a:ext cx="1973281" cy="2016642"/>
            <a:chOff x="3942418" y="2266336"/>
            <a:chExt cx="2704343" cy="2997236"/>
          </a:xfrm>
        </p:grpSpPr>
        <p:sp>
          <p:nvSpPr>
            <p:cNvPr id="33" name="Freeform 364">
              <a:extLst>
                <a:ext uri="{FF2B5EF4-FFF2-40B4-BE49-F238E27FC236}">
                  <a16:creationId xmlns:a16="http://schemas.microsoft.com/office/drawing/2014/main" id="{4AB879A4-43F1-D149-AFA0-4ABDECC19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156" y="2266336"/>
              <a:ext cx="1230869" cy="1287433"/>
            </a:xfrm>
            <a:custGeom>
              <a:avLst/>
              <a:gdLst>
                <a:gd name="T0" fmla="*/ 509 w 1021"/>
                <a:gd name="T1" fmla="*/ 0 h 1020"/>
                <a:gd name="T2" fmla="*/ 509 w 1021"/>
                <a:gd name="T3" fmla="*/ 0 h 1020"/>
                <a:gd name="T4" fmla="*/ 1020 w 1021"/>
                <a:gd name="T5" fmla="*/ 510 h 1020"/>
                <a:gd name="T6" fmla="*/ 1020 w 1021"/>
                <a:gd name="T7" fmla="*/ 510 h 1020"/>
                <a:gd name="T8" fmla="*/ 509 w 1021"/>
                <a:gd name="T9" fmla="*/ 1019 h 1020"/>
                <a:gd name="T10" fmla="*/ 509 w 1021"/>
                <a:gd name="T11" fmla="*/ 1019 h 1020"/>
                <a:gd name="T12" fmla="*/ 0 w 1021"/>
                <a:gd name="T13" fmla="*/ 510 h 1020"/>
                <a:gd name="T14" fmla="*/ 0 w 1021"/>
                <a:gd name="T15" fmla="*/ 510 h 1020"/>
                <a:gd name="T16" fmla="*/ 509 w 1021"/>
                <a:gd name="T17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1" h="1020">
                  <a:moveTo>
                    <a:pt x="509" y="0"/>
                  </a:moveTo>
                  <a:lnTo>
                    <a:pt x="509" y="0"/>
                  </a:lnTo>
                  <a:cubicBezTo>
                    <a:pt x="791" y="0"/>
                    <a:pt x="1020" y="228"/>
                    <a:pt x="1020" y="510"/>
                  </a:cubicBezTo>
                  <a:lnTo>
                    <a:pt x="1020" y="510"/>
                  </a:lnTo>
                  <a:cubicBezTo>
                    <a:pt x="1020" y="791"/>
                    <a:pt x="791" y="1019"/>
                    <a:pt x="509" y="1019"/>
                  </a:cubicBezTo>
                  <a:lnTo>
                    <a:pt x="509" y="1019"/>
                  </a:lnTo>
                  <a:cubicBezTo>
                    <a:pt x="228" y="1019"/>
                    <a:pt x="0" y="791"/>
                    <a:pt x="0" y="510"/>
                  </a:cubicBezTo>
                  <a:lnTo>
                    <a:pt x="0" y="510"/>
                  </a:lnTo>
                  <a:cubicBezTo>
                    <a:pt x="0" y="228"/>
                    <a:pt x="228" y="0"/>
                    <a:pt x="509" y="0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08F5312-94EA-6216-3D4F-945E3E9377C3}"/>
                </a:ext>
              </a:extLst>
            </p:cNvPr>
            <p:cNvGrpSpPr/>
            <p:nvPr/>
          </p:nvGrpSpPr>
          <p:grpSpPr>
            <a:xfrm>
              <a:off x="3942418" y="2618311"/>
              <a:ext cx="2704343" cy="2645261"/>
              <a:chOff x="9212467" y="4367918"/>
              <a:chExt cx="2506971" cy="2645261"/>
            </a:xfrm>
          </p:grpSpPr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CDA06FA1-FE4A-B810-DCDD-9E0836352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656" y="4367918"/>
                <a:ext cx="637168" cy="637168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3B496A9-C2A8-EDD3-1E62-B0B7631E155E}"/>
                  </a:ext>
                </a:extLst>
              </p:cNvPr>
              <p:cNvSpPr txBox="1"/>
              <p:nvPr/>
            </p:nvSpPr>
            <p:spPr>
              <a:xfrm>
                <a:off x="9212467" y="5503649"/>
                <a:ext cx="2506971" cy="1509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Institutional strengthening of Social Audit Unit</a:t>
                </a:r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6088859" y="1145715"/>
            <a:ext cx="87155" cy="508883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549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618" y="1130642"/>
            <a:ext cx="7361382" cy="1645944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3000" b="1" dirty="0" smtClean="0"/>
              <a:t> </a:t>
            </a:r>
            <a:endParaRPr lang="en-US" sz="3000" b="1" dirty="0" smtClean="0"/>
          </a:p>
          <a:p>
            <a:pPr lvl="1"/>
            <a:endParaRPr lang="en-US" sz="3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2774" y="154184"/>
            <a:ext cx="4754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solidFill>
                  <a:schemeClr val="bg1"/>
                </a:solidFill>
              </a:rPr>
              <a:t>Evaluation of NREGA Crèches – Baseline Study</a:t>
            </a:r>
            <a:endParaRPr lang="en-IN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6056" t="12614" r="34555" b="12148"/>
          <a:stretch/>
        </p:blipFill>
        <p:spPr>
          <a:xfrm>
            <a:off x="847325" y="1270000"/>
            <a:ext cx="3325664" cy="4789055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 txBox="1">
            <a:spLocks/>
          </p:cNvSpPr>
          <p:nvPr/>
        </p:nvSpPr>
        <p:spPr>
          <a:xfrm>
            <a:off x="4916054" y="1030945"/>
            <a:ext cx="7361382" cy="1645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3000" b="1" dirty="0" smtClean="0"/>
              <a:t>Sampling procedures </a:t>
            </a:r>
          </a:p>
          <a:p>
            <a:pPr lvl="1"/>
            <a:endParaRPr lang="en-US" sz="3000" b="1" dirty="0"/>
          </a:p>
          <a:p>
            <a:pPr lvl="1"/>
            <a:r>
              <a:rPr lang="en-US" sz="2600" b="1" dirty="0" smtClean="0"/>
              <a:t>The first thousand crèches will be in the Kalyana Karnataka region</a:t>
            </a:r>
          </a:p>
          <a:p>
            <a:pPr marL="457200" lvl="1" indent="0">
              <a:buNone/>
            </a:pPr>
            <a:r>
              <a:rPr lang="en-US" sz="2600" b="1" dirty="0" smtClean="0"/>
              <a:t> </a:t>
            </a:r>
          </a:p>
          <a:p>
            <a:pPr lvl="2"/>
            <a:r>
              <a:rPr lang="en-US" sz="2600" b="1" dirty="0" smtClean="0"/>
              <a:t>Appropriate sampling procedures planned</a:t>
            </a:r>
          </a:p>
          <a:p>
            <a:pPr lvl="2"/>
            <a:endParaRPr lang="en-US" sz="2600" b="1" dirty="0"/>
          </a:p>
          <a:p>
            <a:pPr lvl="2"/>
            <a:r>
              <a:rPr lang="en-US" sz="2600" b="1" dirty="0" smtClean="0"/>
              <a:t>Mode of data collection – Potential to use students from RDPR University, Gadag</a:t>
            </a:r>
          </a:p>
          <a:p>
            <a:pPr lvl="2"/>
            <a:endParaRPr lang="en-US" sz="2600" b="1" dirty="0" smtClean="0"/>
          </a:p>
          <a:p>
            <a:pPr lvl="2"/>
            <a:r>
              <a:rPr lang="en-US" sz="2600" b="1" dirty="0" smtClean="0"/>
              <a:t>Ideal to do two districts first, to enable course corrections if required. Still being discussed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3000" b="1" dirty="0" smtClean="0"/>
              <a:t> </a:t>
            </a:r>
          </a:p>
          <a:p>
            <a:pPr lvl="1"/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8850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618" y="1130642"/>
            <a:ext cx="7361382" cy="1645944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3000" b="1" dirty="0" smtClean="0"/>
              <a:t> </a:t>
            </a:r>
            <a:endParaRPr lang="en-US" sz="3000" b="1" dirty="0" smtClean="0"/>
          </a:p>
          <a:p>
            <a:pPr lvl="1"/>
            <a:endParaRPr lang="en-US" sz="3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1174" y="1216366"/>
            <a:ext cx="4754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 smtClean="0">
                <a:solidFill>
                  <a:schemeClr val="bg1"/>
                </a:solidFill>
              </a:rPr>
              <a:t>Evaluation of NREGA Crèches – Implementation</a:t>
            </a:r>
            <a:endParaRPr lang="en-IN" sz="3200" b="1" dirty="0">
              <a:solidFill>
                <a:schemeClr val="bg1"/>
              </a:solidFill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 txBox="1">
            <a:spLocks/>
          </p:cNvSpPr>
          <p:nvPr/>
        </p:nvSpPr>
        <p:spPr>
          <a:xfrm>
            <a:off x="4916054" y="1030945"/>
            <a:ext cx="7361382" cy="1645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3000" b="1" dirty="0" smtClean="0"/>
              <a:t>CRISP Involvement: </a:t>
            </a:r>
          </a:p>
          <a:p>
            <a:pPr marL="457200" lvl="1" indent="0">
              <a:buNone/>
            </a:pPr>
            <a:endParaRPr lang="en-US" sz="3000" b="1" dirty="0"/>
          </a:p>
          <a:p>
            <a:pPr lvl="1"/>
            <a:r>
              <a:rPr lang="en-US" sz="2800" b="1" u="sng" dirty="0" smtClean="0"/>
              <a:t>If</a:t>
            </a:r>
            <a:r>
              <a:rPr lang="en-US" sz="2800" b="1" dirty="0" smtClean="0"/>
              <a:t> department asks for monitoring, team can help with continuous monitoring and reporting on implementation </a:t>
            </a:r>
            <a:r>
              <a:rPr lang="en-US" sz="2400" b="1" dirty="0" smtClean="0"/>
              <a:t>(will need dedicated resources)</a:t>
            </a:r>
          </a:p>
          <a:p>
            <a:pPr lvl="1"/>
            <a:endParaRPr lang="en-US" sz="2800" b="1" dirty="0"/>
          </a:p>
          <a:p>
            <a:pPr lvl="1"/>
            <a:r>
              <a:rPr lang="en-IN" sz="2800" dirty="0" smtClean="0">
                <a:latin typeface="Abadi" panose="020B0604020104020204" pitchFamily="34" charset="0"/>
              </a:rPr>
              <a:t>Support </a:t>
            </a:r>
            <a:r>
              <a:rPr lang="en-IN" sz="2800" dirty="0">
                <a:latin typeface="Abadi" panose="020B0604020104020204" pitchFamily="34" charset="0"/>
              </a:rPr>
              <a:t>the department </a:t>
            </a:r>
            <a:r>
              <a:rPr lang="en-IN" sz="2800" dirty="0" smtClean="0">
                <a:latin typeface="Abadi" panose="020B0604020104020204" pitchFamily="34" charset="0"/>
              </a:rPr>
              <a:t>in roll out – Review of GO and circulars</a:t>
            </a:r>
          </a:p>
          <a:p>
            <a:pPr lvl="1"/>
            <a:endParaRPr lang="en-IN" sz="2800" dirty="0">
              <a:latin typeface="Abadi" panose="020B0604020104020204" pitchFamily="34" charset="0"/>
            </a:endParaRPr>
          </a:p>
          <a:p>
            <a:pPr lvl="1"/>
            <a:r>
              <a:rPr lang="en-IN" sz="2800" dirty="0" smtClean="0">
                <a:latin typeface="Abadi" panose="020B0604020104020204" pitchFamily="34" charset="0"/>
              </a:rPr>
              <a:t>Recommend and implement digital record keeping at the crèche level. </a:t>
            </a:r>
            <a:endParaRPr lang="en-US" sz="2800" dirty="0">
              <a:latin typeface="Abadi" panose="020B0604020104020204" pitchFamily="34" charset="0"/>
            </a:endParaRPr>
          </a:p>
          <a:p>
            <a:pPr lvl="1"/>
            <a:endParaRPr lang="en-US" sz="3000" b="1" dirty="0" smtClean="0"/>
          </a:p>
          <a:p>
            <a:pPr lvl="1"/>
            <a:endParaRPr lang="en-US" sz="3000" b="1" dirty="0"/>
          </a:p>
          <a:p>
            <a:pPr lvl="1"/>
            <a:endParaRPr lang="en-US" sz="2600" b="1" dirty="0" smtClean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3000" b="1" dirty="0" smtClean="0"/>
              <a:t> </a:t>
            </a:r>
          </a:p>
          <a:p>
            <a:pPr lvl="1"/>
            <a:endParaRPr lang="en-US" sz="3000" b="1" dirty="0"/>
          </a:p>
        </p:txBody>
      </p:sp>
      <p:pic>
        <p:nvPicPr>
          <p:cNvPr id="9" name="Picture 8" descr="A yellow wall with cartoon characters on it&#10;&#10;Description automatically generated">
            <a:extLst>
              <a:ext uri="{FF2B5EF4-FFF2-40B4-BE49-F238E27FC236}">
                <a16:creationId xmlns:a16="http://schemas.microsoft.com/office/drawing/2014/main" id="{93CA4425-C9E2-1B8A-3B02-0F4CC2F431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9"/>
          <a:stretch/>
        </p:blipFill>
        <p:spPr>
          <a:xfrm>
            <a:off x="304800" y="2924248"/>
            <a:ext cx="4156338" cy="230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1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618" y="1747826"/>
            <a:ext cx="7361382" cy="2694863"/>
          </a:xfrm>
        </p:spPr>
        <p:txBody>
          <a:bodyPr>
            <a:noAutofit/>
          </a:bodyPr>
          <a:lstStyle/>
          <a:p>
            <a:pPr lvl="1"/>
            <a:r>
              <a:rPr lang="en-US" sz="2800" b="1" dirty="0" smtClean="0"/>
              <a:t>By far, the most challenging project on our list</a:t>
            </a:r>
          </a:p>
          <a:p>
            <a:pPr lvl="1"/>
            <a:r>
              <a:rPr lang="en-US" sz="2800" b="1" dirty="0" smtClean="0"/>
              <a:t>Extensive field visits to study SWM through SHGs </a:t>
            </a:r>
          </a:p>
          <a:p>
            <a:pPr lvl="1"/>
            <a:r>
              <a:rPr lang="en-US" sz="2800" b="1" dirty="0" smtClean="0"/>
              <a:t>Key observations relate to:</a:t>
            </a:r>
          </a:p>
          <a:p>
            <a:pPr lvl="2"/>
            <a:r>
              <a:rPr lang="en-US" sz="2400" b="1" dirty="0" smtClean="0"/>
              <a:t>Whether the initiative enables an enterprise or entrepreneur model for the SHG women</a:t>
            </a:r>
          </a:p>
          <a:p>
            <a:pPr lvl="2"/>
            <a:r>
              <a:rPr lang="en-US" sz="2400" b="1" dirty="0" smtClean="0"/>
              <a:t>Whether they are able to monetize the waste collected</a:t>
            </a:r>
          </a:p>
          <a:p>
            <a:pPr lvl="2"/>
            <a:r>
              <a:rPr lang="en-US" sz="2400" b="1" dirty="0" smtClean="0"/>
              <a:t>Whether citizens will pay for the waste collection service</a:t>
            </a:r>
          </a:p>
          <a:p>
            <a:pPr lvl="2"/>
            <a:r>
              <a:rPr lang="en-US" sz="2400" b="1" dirty="0" smtClean="0"/>
              <a:t>Infrastructure needed for waste processing</a:t>
            </a:r>
            <a:endParaRPr lang="en-US" sz="2400" b="1" dirty="0" smtClean="0"/>
          </a:p>
          <a:p>
            <a:pPr lvl="1"/>
            <a:endParaRPr lang="en-US" sz="3000" b="1" dirty="0" smtClean="0"/>
          </a:p>
          <a:p>
            <a:pPr marL="457200" lvl="1" indent="0">
              <a:buNone/>
            </a:pPr>
            <a:r>
              <a:rPr lang="en-US" sz="3000" b="1" dirty="0" smtClean="0"/>
              <a:t> </a:t>
            </a:r>
            <a:endParaRPr lang="en-US" sz="3000" b="1" dirty="0" smtClean="0"/>
          </a:p>
          <a:p>
            <a:pPr lvl="1"/>
            <a:endParaRPr lang="en-US" sz="3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5156" y="1108364"/>
            <a:ext cx="4754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 smtClean="0">
                <a:solidFill>
                  <a:schemeClr val="bg1"/>
                </a:solidFill>
              </a:rPr>
              <a:t>SHG - GP Convergence</a:t>
            </a:r>
            <a:endParaRPr lang="en-IN" sz="4400" b="1" dirty="0">
              <a:solidFill>
                <a:schemeClr val="bg1"/>
              </a:solidFill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1891" y="140837"/>
            <a:ext cx="6724073" cy="1493999"/>
          </a:xfrm>
        </p:spPr>
        <p:txBody>
          <a:bodyPr/>
          <a:lstStyle/>
          <a:p>
            <a:r>
              <a:rPr lang="en-US" sz="3600" dirty="0" smtClean="0"/>
              <a:t>Solid Waste Management (SWM)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928" y="2587219"/>
            <a:ext cx="4947919" cy="371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3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618" y="1747826"/>
            <a:ext cx="7361382" cy="2694863"/>
          </a:xfrm>
        </p:spPr>
        <p:txBody>
          <a:bodyPr>
            <a:noAutofit/>
          </a:bodyPr>
          <a:lstStyle/>
          <a:p>
            <a:pPr lvl="1"/>
            <a:endParaRPr lang="en-US" sz="3000" b="1" dirty="0" smtClean="0"/>
          </a:p>
          <a:p>
            <a:pPr marL="457200" lvl="1" indent="0">
              <a:buNone/>
            </a:pPr>
            <a:r>
              <a:rPr lang="en-US" sz="3000" b="1" dirty="0" smtClean="0"/>
              <a:t> </a:t>
            </a:r>
            <a:endParaRPr lang="en-US" sz="3000" b="1" dirty="0" smtClean="0"/>
          </a:p>
          <a:p>
            <a:pPr lvl="1"/>
            <a:endParaRPr lang="en-US" sz="3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2029" y="164561"/>
            <a:ext cx="4754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 smtClean="0">
                <a:solidFill>
                  <a:schemeClr val="bg1"/>
                </a:solidFill>
              </a:rPr>
              <a:t>SHG - GP Convergence</a:t>
            </a:r>
            <a:endParaRPr lang="en-IN" sz="4400" b="1" dirty="0">
              <a:solidFill>
                <a:schemeClr val="bg1"/>
              </a:solidFill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1891" y="140837"/>
            <a:ext cx="6724073" cy="718145"/>
          </a:xfrm>
        </p:spPr>
        <p:txBody>
          <a:bodyPr/>
          <a:lstStyle/>
          <a:p>
            <a:r>
              <a:rPr lang="en-US" sz="3600" dirty="0" smtClean="0"/>
              <a:t>Solid Waste Management (SWM)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17201C-15C2-1F4D-1C5B-0B35F96C2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7826"/>
            <a:ext cx="3604204" cy="2376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2A21C2-2572-8217-312F-CD9CD2880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10" y="4280897"/>
            <a:ext cx="3604204" cy="2462873"/>
          </a:xfrm>
          <a:prstGeom prst="rect">
            <a:avLst/>
          </a:prstGeom>
        </p:spPr>
      </p:pic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 txBox="1">
            <a:spLocks/>
          </p:cNvSpPr>
          <p:nvPr/>
        </p:nvSpPr>
        <p:spPr>
          <a:xfrm>
            <a:off x="4756728" y="1300060"/>
            <a:ext cx="7361382" cy="1645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000" b="1" dirty="0" smtClean="0"/>
              <a:t>In the next six months: </a:t>
            </a:r>
          </a:p>
          <a:p>
            <a:pPr lvl="1"/>
            <a:endParaRPr lang="en-US" sz="3000" b="1" dirty="0"/>
          </a:p>
          <a:p>
            <a:pPr lvl="1"/>
            <a:r>
              <a:rPr lang="en-US" sz="2800" b="1" dirty="0" smtClean="0"/>
              <a:t>Team will select 2-3 “Resource Clusters” – GPs where some interventions can be tried out: </a:t>
            </a:r>
          </a:p>
          <a:p>
            <a:pPr lvl="1"/>
            <a:endParaRPr lang="en-US" sz="2800" b="1" dirty="0" smtClean="0"/>
          </a:p>
          <a:p>
            <a:pPr lvl="1"/>
            <a:r>
              <a:rPr lang="en-IN" sz="24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Work with GPs for formally authorizing women to collect user </a:t>
            </a:r>
            <a:r>
              <a:rPr lang="en-IN" sz="2400" dirty="0" smtClean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fees. Achieve higher user fee collection</a:t>
            </a:r>
          </a:p>
          <a:p>
            <a:pPr lvl="1"/>
            <a:endParaRPr lang="en-IN" sz="2400" dirty="0" smtClean="0">
              <a:latin typeface="+mj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lvl="1"/>
            <a:r>
              <a:rPr lang="en-IN" sz="2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Mapping of local scrap dealers for decentralized management of waste </a:t>
            </a:r>
            <a:endParaRPr lang="en-IN" sz="2400" b="1" dirty="0" smtClean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lvl="1"/>
            <a:endParaRPr lang="en-IN" sz="24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lvl="1"/>
            <a:r>
              <a:rPr lang="en-IN" sz="2400" dirty="0" smtClean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Explore </a:t>
            </a:r>
            <a:r>
              <a:rPr lang="en-IN" sz="24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additional income-generating activities for women around waste management</a:t>
            </a:r>
          </a:p>
          <a:p>
            <a:endParaRPr lang="en-IN" sz="22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lvl="1"/>
            <a:endParaRPr lang="en-IN" sz="24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lvl="1"/>
            <a:endParaRPr lang="en-IN" sz="2400" b="1" dirty="0">
              <a:latin typeface="+mj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endParaRPr lang="en-IN" sz="22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lvl="2"/>
            <a:endParaRPr lang="en-US" sz="2800" b="1" dirty="0" smtClean="0"/>
          </a:p>
          <a:p>
            <a:pPr lvl="1"/>
            <a:endParaRPr lang="en-US" sz="3000" b="1" dirty="0" smtClean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3000" b="1" dirty="0" smtClean="0"/>
              <a:t> </a:t>
            </a:r>
          </a:p>
          <a:p>
            <a:pPr lvl="1"/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65120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618" y="1747826"/>
            <a:ext cx="7361382" cy="4911592"/>
          </a:xfrm>
        </p:spPr>
        <p:txBody>
          <a:bodyPr>
            <a:noAutofit/>
          </a:bodyPr>
          <a:lstStyle/>
          <a:p>
            <a:pPr lvl="1"/>
            <a:endParaRPr lang="en-US" sz="3000" b="1" dirty="0" smtClean="0"/>
          </a:p>
          <a:p>
            <a:pPr marL="457200" lvl="1" indent="0">
              <a:buNone/>
            </a:pPr>
            <a:r>
              <a:rPr lang="en-US" sz="3000" b="1" dirty="0" smtClean="0"/>
              <a:t> </a:t>
            </a:r>
            <a:endParaRPr lang="en-US" sz="3000" b="1" dirty="0" smtClean="0"/>
          </a:p>
          <a:p>
            <a:pPr lvl="1"/>
            <a:endParaRPr lang="en-US" sz="3000" b="1" dirty="0" smtClean="0"/>
          </a:p>
          <a:p>
            <a:pPr lvl="1"/>
            <a:endParaRPr lang="en-US" sz="3000" b="1" dirty="0" smtClean="0"/>
          </a:p>
          <a:p>
            <a:pPr lvl="1"/>
            <a:endParaRPr lang="en-US" sz="3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2029" y="164561"/>
            <a:ext cx="4754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 smtClean="0">
                <a:solidFill>
                  <a:schemeClr val="bg1"/>
                </a:solidFill>
              </a:rPr>
              <a:t>SHG - GP Convergence</a:t>
            </a:r>
            <a:endParaRPr lang="en-IN" sz="4400" b="1" dirty="0">
              <a:solidFill>
                <a:schemeClr val="bg1"/>
              </a:solidFill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1891" y="140837"/>
            <a:ext cx="6724073" cy="718145"/>
          </a:xfrm>
        </p:spPr>
        <p:txBody>
          <a:bodyPr/>
          <a:lstStyle/>
          <a:p>
            <a:r>
              <a:rPr lang="en-US" sz="3600" dirty="0" smtClean="0"/>
              <a:t>Solid Waste Management (SWM)</a:t>
            </a:r>
            <a:endParaRPr lang="en-US" sz="3600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 txBox="1">
            <a:spLocks/>
          </p:cNvSpPr>
          <p:nvPr/>
        </p:nvSpPr>
        <p:spPr>
          <a:xfrm>
            <a:off x="4830618" y="1168165"/>
            <a:ext cx="7361382" cy="1645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000" b="1" dirty="0" smtClean="0"/>
              <a:t>In the next six months: </a:t>
            </a:r>
          </a:p>
          <a:p>
            <a:pPr lvl="1"/>
            <a:endParaRPr lang="en-US" sz="3000" b="1" dirty="0"/>
          </a:p>
          <a:p>
            <a:pPr lvl="1"/>
            <a:r>
              <a:rPr lang="en-IN" sz="24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Nurture </a:t>
            </a:r>
            <a:r>
              <a:rPr lang="en-IN" sz="2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leadership among the women involved in </a:t>
            </a:r>
            <a:r>
              <a:rPr lang="en-IN" sz="24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SWM</a:t>
            </a:r>
          </a:p>
          <a:p>
            <a:pPr lvl="2"/>
            <a:r>
              <a:rPr lang="en-IN" sz="22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Recommend a Supervisor role within the SWM group</a:t>
            </a:r>
          </a:p>
          <a:p>
            <a:pPr lvl="2"/>
            <a:endParaRPr lang="en-IN" sz="2200" b="1" dirty="0" smtClean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lvl="1"/>
            <a:r>
              <a:rPr lang="en-IN" sz="24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Develop </a:t>
            </a:r>
            <a:r>
              <a:rPr lang="en-IN" sz="2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templates for record-keeping and </a:t>
            </a:r>
            <a:r>
              <a:rPr lang="en-IN" sz="24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train </a:t>
            </a:r>
            <a:r>
              <a:rPr lang="en-IN" sz="2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women to use </a:t>
            </a:r>
            <a:r>
              <a:rPr lang="en-IN" sz="24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them</a:t>
            </a:r>
          </a:p>
          <a:p>
            <a:pPr lvl="2"/>
            <a:r>
              <a:rPr lang="en-IN" sz="22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Amount of user fees collected, by month and user</a:t>
            </a:r>
          </a:p>
          <a:p>
            <a:pPr lvl="2"/>
            <a:r>
              <a:rPr lang="en-IN" sz="22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Amount of waste collected</a:t>
            </a:r>
          </a:p>
          <a:p>
            <a:pPr lvl="2"/>
            <a:r>
              <a:rPr lang="en-IN" sz="22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Amount of waste sold; earnings</a:t>
            </a:r>
          </a:p>
          <a:p>
            <a:pPr lvl="2"/>
            <a:r>
              <a:rPr lang="en-IN" sz="22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Explore digital record maintenance through an app</a:t>
            </a:r>
          </a:p>
          <a:p>
            <a:pPr lvl="2"/>
            <a:endParaRPr lang="en-IN" sz="2200" b="1" dirty="0" smtClean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lvl="1"/>
            <a:r>
              <a:rPr lang="en-IN" sz="24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Greater </a:t>
            </a:r>
            <a:r>
              <a:rPr lang="en-IN" sz="2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engagement with public for sensitization on proper handling of waste</a:t>
            </a:r>
            <a:endParaRPr lang="en-IN" sz="2400" b="1" dirty="0" smtClean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lvl="2"/>
            <a:endParaRPr lang="en-IN" sz="22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lvl="1"/>
            <a:endParaRPr lang="en-IN" sz="2400" dirty="0">
              <a:latin typeface="+mj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endParaRPr lang="en-IN" sz="22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lvl="1"/>
            <a:endParaRPr lang="en-IN" sz="24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lvl="1"/>
            <a:endParaRPr lang="en-IN" sz="2400" b="1" dirty="0">
              <a:latin typeface="+mj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endParaRPr lang="en-IN" sz="22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lvl="2"/>
            <a:endParaRPr lang="en-US" sz="2800" b="1" dirty="0" smtClean="0"/>
          </a:p>
          <a:p>
            <a:pPr lvl="1"/>
            <a:endParaRPr lang="en-US" sz="3000" b="1" dirty="0" smtClean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3000" b="1" dirty="0" smtClean="0"/>
              <a:t> </a:t>
            </a:r>
          </a:p>
          <a:p>
            <a:pPr lvl="1"/>
            <a:endParaRPr lang="en-US" sz="30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7EDDA4-E32A-EBE5-2958-6B5F9302F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47825"/>
            <a:ext cx="4341091" cy="2326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767" y="4081503"/>
            <a:ext cx="3619506" cy="271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9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5420" y="1097856"/>
            <a:ext cx="6844144" cy="1645944"/>
          </a:xfrm>
        </p:spPr>
        <p:txBody>
          <a:bodyPr>
            <a:noAutofit/>
          </a:bodyPr>
          <a:lstStyle/>
          <a:p>
            <a:r>
              <a:rPr lang="en-IN" sz="2800" b="1" dirty="0" smtClean="0">
                <a:ea typeface="Lato Light" panose="020F0502020204030203" pitchFamily="34" charset="0"/>
                <a:cs typeface="Lato Light" panose="020F0502020204030203" pitchFamily="34" charset="0"/>
              </a:rPr>
              <a:t>Formerly known as Gram Panchayat Arogya </a:t>
            </a:r>
            <a:r>
              <a:rPr lang="en-IN" sz="2800" b="1" dirty="0" err="1" smtClean="0">
                <a:ea typeface="Lato Light" panose="020F0502020204030203" pitchFamily="34" charset="0"/>
                <a:cs typeface="Lato Light" panose="020F0502020204030203" pitchFamily="34" charset="0"/>
              </a:rPr>
              <a:t>Amrutha</a:t>
            </a:r>
            <a:r>
              <a:rPr lang="en-IN" sz="2800" b="1" dirty="0" smtClean="0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IN" sz="2800" b="1" dirty="0" err="1" smtClean="0">
                <a:ea typeface="Lato Light" panose="020F0502020204030203" pitchFamily="34" charset="0"/>
                <a:cs typeface="Lato Light" panose="020F0502020204030203" pitchFamily="34" charset="0"/>
              </a:rPr>
              <a:t>Abhiyana</a:t>
            </a:r>
            <a:r>
              <a:rPr lang="en-IN" sz="2800" b="1" dirty="0" smtClean="0">
                <a:ea typeface="Lato Light" panose="020F0502020204030203" pitchFamily="34" charset="0"/>
                <a:cs typeface="Lato Light" panose="020F0502020204030203" pitchFamily="34" charset="0"/>
              </a:rPr>
              <a:t> (GPAAA)</a:t>
            </a:r>
          </a:p>
          <a:p>
            <a:endParaRPr lang="en-IN" sz="2400" b="1" dirty="0" smtClean="0"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IN" sz="2800" b="1" dirty="0" err="1">
                <a:ea typeface="Lato Light" panose="020F0502020204030203" pitchFamily="34" charset="0"/>
                <a:cs typeface="Lato Light" panose="020F0502020204030203" pitchFamily="34" charset="0"/>
              </a:rPr>
              <a:t>Grama</a:t>
            </a:r>
            <a:r>
              <a:rPr lang="en-IN" sz="2800" b="1" dirty="0">
                <a:ea typeface="Lato Light" panose="020F0502020204030203" pitchFamily="34" charset="0"/>
                <a:cs typeface="Lato Light" panose="020F0502020204030203" pitchFamily="34" charset="0"/>
              </a:rPr>
              <a:t> Arogya focus – NCD testing, TB screening, Anaemia screening, mental health counselling and awareness raising on child marriage and menstrual hygiene</a:t>
            </a:r>
          </a:p>
          <a:p>
            <a:endParaRPr lang="en-IN" sz="2800" b="1" dirty="0"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IN" sz="2800" b="1" dirty="0">
                <a:ea typeface="Lato Light" panose="020F0502020204030203" pitchFamily="34" charset="0"/>
                <a:cs typeface="Lato Light" panose="020F0502020204030203" pitchFamily="34" charset="0"/>
              </a:rPr>
              <a:t>GP Health management kits distributed, health camps are conducted</a:t>
            </a:r>
          </a:p>
          <a:p>
            <a:endParaRPr lang="en-IN" sz="3200" b="1" dirty="0"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endParaRPr lang="en-US" sz="3000" b="1" dirty="0" smtClean="0"/>
          </a:p>
          <a:p>
            <a:pPr lvl="1"/>
            <a:endParaRPr lang="en-US" sz="3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3555" y="101600"/>
            <a:ext cx="4754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 smtClean="0">
                <a:solidFill>
                  <a:schemeClr val="bg1"/>
                </a:solidFill>
              </a:rPr>
              <a:t>Strengthening </a:t>
            </a:r>
            <a:r>
              <a:rPr lang="en-IN" sz="4400" b="1" dirty="0" err="1" smtClean="0">
                <a:solidFill>
                  <a:schemeClr val="bg1"/>
                </a:solidFill>
              </a:rPr>
              <a:t>Grama</a:t>
            </a:r>
            <a:r>
              <a:rPr lang="en-IN" sz="4400" b="1" dirty="0" smtClean="0">
                <a:solidFill>
                  <a:schemeClr val="bg1"/>
                </a:solidFill>
              </a:rPr>
              <a:t> Arogya</a:t>
            </a:r>
            <a:endParaRPr lang="en-IN" sz="4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7678"/>
            <a:ext cx="5135420" cy="2372245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95821EAE-7584-570D-624B-826A1719F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5671"/>
            <a:ext cx="5135420" cy="27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0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5420" y="1005492"/>
            <a:ext cx="6844144" cy="16459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2800" b="1" dirty="0" smtClean="0">
                <a:ea typeface="Lato Light" panose="020F0502020204030203" pitchFamily="34" charset="0"/>
                <a:cs typeface="Lato Light" panose="020F0502020204030203" pitchFamily="34" charset="0"/>
              </a:rPr>
              <a:t>Team focus: </a:t>
            </a:r>
          </a:p>
          <a:p>
            <a:endParaRPr lang="en-IN" sz="2800" b="1" dirty="0"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IN" sz="28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Scoping visits to </a:t>
            </a:r>
            <a:r>
              <a:rPr lang="en-IN" sz="28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Grama</a:t>
            </a:r>
            <a:r>
              <a:rPr lang="en-IN" sz="28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Arogya camps in </a:t>
            </a:r>
            <a:r>
              <a:rPr lang="en-IN" sz="28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Bagalkote</a:t>
            </a:r>
            <a:r>
              <a:rPr lang="en-IN" sz="28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and </a:t>
            </a:r>
            <a:r>
              <a:rPr lang="en-IN" sz="28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Dakshin</a:t>
            </a:r>
            <a:r>
              <a:rPr lang="en-IN" sz="28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Kannada districts</a:t>
            </a:r>
          </a:p>
          <a:p>
            <a:endParaRPr lang="en-IN" sz="28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IN" sz="28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To study the processes, data management, extent of GP involvement, coordination between GP and Health providers at the GP level</a:t>
            </a:r>
          </a:p>
          <a:p>
            <a:endParaRPr lang="en-IN" sz="28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IN" sz="28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User interaction to probe improvement, if any in the health-seeking behaviour of the people</a:t>
            </a:r>
          </a:p>
          <a:p>
            <a:endParaRPr lang="en-IN" sz="2800" b="1" dirty="0"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endParaRPr lang="en-US" sz="2800" b="1" dirty="0" smtClean="0"/>
          </a:p>
          <a:p>
            <a:pPr lvl="1"/>
            <a:endParaRPr lang="en-US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3555" y="101600"/>
            <a:ext cx="4754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 smtClean="0">
                <a:solidFill>
                  <a:schemeClr val="bg1"/>
                </a:solidFill>
              </a:rPr>
              <a:t>Strengthening </a:t>
            </a:r>
            <a:r>
              <a:rPr lang="en-IN" sz="4400" b="1" dirty="0" err="1" smtClean="0">
                <a:solidFill>
                  <a:schemeClr val="bg1"/>
                </a:solidFill>
              </a:rPr>
              <a:t>Grama</a:t>
            </a:r>
            <a:r>
              <a:rPr lang="en-IN" sz="4400" b="1" dirty="0" smtClean="0">
                <a:solidFill>
                  <a:schemeClr val="bg1"/>
                </a:solidFill>
              </a:rPr>
              <a:t> Arogya</a:t>
            </a:r>
            <a:endParaRPr lang="en-IN" sz="4400" b="1" dirty="0">
              <a:solidFill>
                <a:schemeClr val="bg1"/>
              </a:solidFill>
            </a:endParaRPr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FA28D9D8-C5A0-8F8D-44F3-8AFB1F5800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150"/>
            <a:ext cx="2672562" cy="2396129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2192CA28-71B8-688C-A2AC-411E18CC0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562" y="2305695"/>
            <a:ext cx="2397701" cy="455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7890" y="415636"/>
            <a:ext cx="5398657" cy="1321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3600" b="1" dirty="0" smtClean="0">
                <a:ea typeface="Lato Light" panose="020F0502020204030203" pitchFamily="34" charset="0"/>
                <a:cs typeface="Lato Light" panose="020F0502020204030203" pitchFamily="34" charset="0"/>
              </a:rPr>
              <a:t>Next steps: </a:t>
            </a:r>
          </a:p>
          <a:p>
            <a:endParaRPr lang="en-IN" sz="3600" b="1" dirty="0"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endParaRPr lang="en-IN" sz="3600" b="1" dirty="0"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endParaRPr lang="en-US" sz="3600" b="1" dirty="0" smtClean="0"/>
          </a:p>
          <a:p>
            <a:pPr lvl="1"/>
            <a:endParaRPr lang="en-US" sz="36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17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3555" y="101600"/>
            <a:ext cx="4754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 smtClean="0">
                <a:solidFill>
                  <a:schemeClr val="bg1"/>
                </a:solidFill>
              </a:rPr>
              <a:t>Strengthening </a:t>
            </a:r>
            <a:r>
              <a:rPr lang="en-IN" sz="4400" b="1" dirty="0" err="1" smtClean="0">
                <a:solidFill>
                  <a:schemeClr val="bg1"/>
                </a:solidFill>
              </a:rPr>
              <a:t>Grama</a:t>
            </a:r>
            <a:r>
              <a:rPr lang="en-IN" sz="4400" b="1" dirty="0" smtClean="0">
                <a:solidFill>
                  <a:schemeClr val="bg1"/>
                </a:solidFill>
              </a:rPr>
              <a:t> Arogya</a:t>
            </a:r>
            <a:endParaRPr lang="en-IN" sz="4400" b="1" dirty="0">
              <a:solidFill>
                <a:schemeClr val="bg1"/>
              </a:solidFill>
            </a:endParaRPr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FA28D9D8-C5A0-8F8D-44F3-8AFB1F5800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150"/>
            <a:ext cx="2672562" cy="2396129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2192CA28-71B8-688C-A2AC-411E18CC0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562" y="2305695"/>
            <a:ext cx="2397701" cy="45523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22898" y="1237324"/>
            <a:ext cx="665364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 smtClean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More visits to camps – sample to cover more districts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N" sz="2800" dirty="0" smtClean="0">
              <a:latin typeface="+mj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 smtClean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Interview camp </a:t>
            </a:r>
            <a:r>
              <a:rPr lang="en-IN" sz="28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attendees to </a:t>
            </a:r>
            <a:r>
              <a:rPr lang="en-IN" sz="2800" dirty="0" smtClean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study health-seeking behaviour / follow up after camp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N" sz="2800" dirty="0">
              <a:latin typeface="+mj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Interview of PDOs and CHOs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N" sz="2800" dirty="0">
              <a:latin typeface="+mj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Data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N" sz="2800" dirty="0">
              <a:latin typeface="+mj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Preparation of concurrent evaluation report</a:t>
            </a:r>
            <a:endParaRPr lang="en-IN" sz="2800" dirty="0">
              <a:latin typeface="+mj-l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27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618" y="1692410"/>
            <a:ext cx="7361382" cy="1645944"/>
          </a:xfrm>
        </p:spPr>
        <p:txBody>
          <a:bodyPr>
            <a:noAutofit/>
          </a:bodyPr>
          <a:lstStyle/>
          <a:p>
            <a:pPr lvl="1"/>
            <a:r>
              <a:rPr lang="en-US" sz="3000" b="1" dirty="0" smtClean="0"/>
              <a:t>External team of experts commissioned by CRISP to conduct an evaluation of the Social Audit Unit</a:t>
            </a:r>
          </a:p>
          <a:p>
            <a:pPr lvl="1"/>
            <a:endParaRPr lang="en-US" sz="3000" b="1" dirty="0" smtClean="0"/>
          </a:p>
          <a:p>
            <a:pPr lvl="1"/>
            <a:r>
              <a:rPr lang="en-US" sz="3000" b="1" dirty="0" smtClean="0"/>
              <a:t>Test audit in two Gram Panchayats to assess quality of Social Audits in Karnataka</a:t>
            </a:r>
          </a:p>
          <a:p>
            <a:pPr lvl="1"/>
            <a:endParaRPr lang="en-US" sz="3000" b="1" dirty="0" smtClean="0"/>
          </a:p>
          <a:p>
            <a:pPr lvl="1"/>
            <a:r>
              <a:rPr lang="en-US" sz="3000" b="1" dirty="0" smtClean="0"/>
              <a:t>Final Report with findings from the Test Audits submitted to the government</a:t>
            </a:r>
          </a:p>
          <a:p>
            <a:pPr marL="457200" lvl="1" indent="0">
              <a:buNone/>
            </a:pPr>
            <a:r>
              <a:rPr lang="en-US" sz="3000" b="1" dirty="0" smtClean="0"/>
              <a:t>	</a:t>
            </a:r>
            <a:r>
              <a:rPr lang="en-US" sz="2400" b="1" dirty="0" smtClean="0"/>
              <a:t>(Prepared by external team)</a:t>
            </a:r>
            <a:endParaRPr lang="en-US" sz="2400" b="1" dirty="0" smtClean="0"/>
          </a:p>
          <a:p>
            <a:pPr lvl="1"/>
            <a:endParaRPr lang="en-US" sz="3000" b="1" dirty="0" smtClean="0"/>
          </a:p>
          <a:p>
            <a:pPr marL="457200" lvl="1" indent="0">
              <a:buNone/>
            </a:pPr>
            <a:r>
              <a:rPr lang="en-US" sz="3000" b="1" dirty="0" smtClean="0"/>
              <a:t> </a:t>
            </a:r>
            <a:endParaRPr lang="en-US" sz="3000" b="1" dirty="0" smtClean="0"/>
          </a:p>
          <a:p>
            <a:pPr lvl="1"/>
            <a:endParaRPr lang="en-US" sz="3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18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6683" y="1330036"/>
            <a:ext cx="4754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 smtClean="0">
                <a:solidFill>
                  <a:schemeClr val="bg1"/>
                </a:solidFill>
              </a:rPr>
              <a:t>Strengthening the Social Audit Unit</a:t>
            </a:r>
            <a:endParaRPr lang="en-IN" sz="4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3278" t="18839" r="34722" b="7877"/>
          <a:stretch/>
        </p:blipFill>
        <p:spPr>
          <a:xfrm>
            <a:off x="166255" y="3205018"/>
            <a:ext cx="1883000" cy="2425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5111" t="23778" r="35167" b="9259"/>
          <a:stretch/>
        </p:blipFill>
        <p:spPr>
          <a:xfrm>
            <a:off x="2744123" y="3205018"/>
            <a:ext cx="1914061" cy="242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8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273" y="510156"/>
            <a:ext cx="7361382" cy="1645944"/>
          </a:xfrm>
        </p:spPr>
        <p:txBody>
          <a:bodyPr>
            <a:noAutofit/>
          </a:bodyPr>
          <a:lstStyle/>
          <a:p>
            <a:pPr lvl="1"/>
            <a:r>
              <a:rPr lang="en-US" sz="2800" b="1" dirty="0" smtClean="0"/>
              <a:t>Proposed: 51 Fellows will be recruited for deployment at Taluk level in the Kalyana Karnataka Region. </a:t>
            </a:r>
          </a:p>
          <a:p>
            <a:pPr lvl="1"/>
            <a:endParaRPr lang="en-US" sz="2800" b="1" dirty="0" smtClean="0"/>
          </a:p>
          <a:p>
            <a:pPr lvl="1"/>
            <a:r>
              <a:rPr lang="en-US" sz="2800" b="1" dirty="0" smtClean="0"/>
              <a:t>With mentors’ guidance and inputs, prepared a concept note on the Commissioner’s request. </a:t>
            </a:r>
          </a:p>
          <a:p>
            <a:pPr lvl="1"/>
            <a:endParaRPr lang="en-US" sz="2800" b="1" dirty="0"/>
          </a:p>
          <a:p>
            <a:pPr lvl="1"/>
            <a:r>
              <a:rPr lang="en-US" sz="2800" b="1" dirty="0" smtClean="0"/>
              <a:t>Commissioner has called for a meeting to brainstorm and lay a framework for th</a:t>
            </a:r>
            <a:r>
              <a:rPr lang="en-US" sz="2800" b="1" dirty="0" smtClean="0"/>
              <a:t>e Fellowship</a:t>
            </a:r>
          </a:p>
          <a:p>
            <a:pPr lvl="1"/>
            <a:endParaRPr lang="en-US" sz="2800" b="1" dirty="0"/>
          </a:p>
          <a:p>
            <a:pPr lvl="1"/>
            <a:r>
              <a:rPr lang="en-US" sz="2800" b="1" dirty="0" smtClean="0"/>
              <a:t>CRISP will assist the government with recruitment of Fellows and program management through a PMU. </a:t>
            </a:r>
          </a:p>
          <a:p>
            <a:pPr lvl="1"/>
            <a:endParaRPr lang="en-US" sz="2800" b="1" dirty="0" smtClean="0"/>
          </a:p>
          <a:p>
            <a:pPr marL="457200" lvl="1" indent="0">
              <a:buNone/>
            </a:pPr>
            <a:r>
              <a:rPr lang="en-US" sz="2800" b="1" dirty="0" smtClean="0"/>
              <a:t> </a:t>
            </a:r>
            <a:endParaRPr lang="en-US" sz="2800" b="1" dirty="0" smtClean="0"/>
          </a:p>
          <a:p>
            <a:pPr lvl="1"/>
            <a:endParaRPr lang="en-US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22101" y="2355273"/>
            <a:ext cx="47548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 smtClean="0">
                <a:solidFill>
                  <a:schemeClr val="bg1"/>
                </a:solidFill>
              </a:rPr>
              <a:t>Proposed: CM’s Rural Development Fellowship</a:t>
            </a:r>
            <a:endParaRPr lang="en-IN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47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492" y="720437"/>
            <a:ext cx="6068290" cy="1551573"/>
          </a:xfrm>
        </p:spPr>
        <p:txBody>
          <a:bodyPr/>
          <a:lstStyle/>
          <a:p>
            <a:r>
              <a:rPr lang="en-US" sz="3600" dirty="0" smtClean="0"/>
              <a:t>Field Visits – A Critical Learning Tool for the Fellows</a:t>
            </a:r>
            <a:endParaRPr lang="en-US" sz="36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144" y="2593547"/>
            <a:ext cx="6673417" cy="2557463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More than 90 Combined Field work days (3 Fellows plus State Lead)  in 5.5 months (does not include the six weeks of election code of conduct)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Ou</a:t>
            </a:r>
            <a:r>
              <a:rPr lang="en-US" sz="2800" b="1" dirty="0" smtClean="0"/>
              <a:t>r aim: all should have knowledge of all the projects in our portfolio</a:t>
            </a:r>
          </a:p>
          <a:p>
            <a:pPr lvl="1"/>
            <a:r>
              <a:rPr lang="en-US" sz="2800" b="1" dirty="0" smtClean="0"/>
              <a:t>Eac</a:t>
            </a:r>
            <a:r>
              <a:rPr lang="en-US" sz="2800" b="1" dirty="0" smtClean="0"/>
              <a:t>h may have a main project and 1-2 other secondary projects at a time</a:t>
            </a:r>
            <a:endParaRPr lang="en-US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014" y="4076992"/>
            <a:ext cx="3708011" cy="27810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412" y="0"/>
            <a:ext cx="3383280" cy="2537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95945"/>
            <a:ext cx="3038764" cy="22790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8837" y="64655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i="1" dirty="0" smtClean="0">
                <a:solidFill>
                  <a:schemeClr val="bg1"/>
                </a:solidFill>
              </a:rPr>
              <a:t>Crèches</a:t>
            </a:r>
            <a:endParaRPr lang="en-IN" b="1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38764" y="2937894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i="1" dirty="0" smtClean="0">
                <a:solidFill>
                  <a:schemeClr val="bg1"/>
                </a:solidFill>
              </a:rPr>
              <a:t>Libraries</a:t>
            </a:r>
            <a:endParaRPr lang="en-IN" b="1" i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837" y="5297177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i="1" dirty="0" smtClean="0">
                <a:solidFill>
                  <a:schemeClr val="bg1"/>
                </a:solidFill>
              </a:rPr>
              <a:t>SWM</a:t>
            </a:r>
            <a:endParaRPr lang="en-IN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1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0" y="-261775"/>
            <a:ext cx="5796742" cy="1551573"/>
          </a:xfrm>
        </p:spPr>
        <p:txBody>
          <a:bodyPr/>
          <a:lstStyle/>
          <a:p>
            <a:r>
              <a:rPr lang="en-US" sz="3600" dirty="0" smtClean="0"/>
              <a:t>Centre for Child Responsive Local Governance</a:t>
            </a:r>
            <a:endParaRPr lang="en-US" sz="36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618" y="1692410"/>
            <a:ext cx="7361382" cy="1645944"/>
          </a:xfrm>
        </p:spPr>
        <p:txBody>
          <a:bodyPr>
            <a:noAutofit/>
          </a:bodyPr>
          <a:lstStyle/>
          <a:p>
            <a:pPr lvl="1"/>
            <a:r>
              <a:rPr lang="en-US" sz="3000" b="1" dirty="0" smtClean="0"/>
              <a:t>Our team wrote the proposal to UNICEF and prepared the budget</a:t>
            </a:r>
          </a:p>
          <a:p>
            <a:pPr lvl="1"/>
            <a:endParaRPr lang="en-US" sz="3000" b="1" dirty="0" smtClean="0"/>
          </a:p>
          <a:p>
            <a:pPr lvl="1"/>
            <a:r>
              <a:rPr lang="en-US" sz="3000" b="1" dirty="0" smtClean="0"/>
              <a:t>Prepared Job Descriptions for the Consultants and Young Professionals that were hired for the Centre</a:t>
            </a:r>
          </a:p>
          <a:p>
            <a:pPr lvl="1"/>
            <a:endParaRPr lang="en-US" sz="3000" b="1" dirty="0"/>
          </a:p>
          <a:p>
            <a:pPr lvl="1"/>
            <a:r>
              <a:rPr lang="en-US" sz="3000" b="1" dirty="0" smtClean="0"/>
              <a:t>Created the Results Matrix </a:t>
            </a:r>
          </a:p>
          <a:p>
            <a:pPr lvl="1"/>
            <a:endParaRPr lang="en-US" sz="3000" b="1" dirty="0"/>
          </a:p>
          <a:p>
            <a:pPr lvl="1"/>
            <a:r>
              <a:rPr lang="en-US" sz="3000" b="1" dirty="0" smtClean="0"/>
              <a:t>Put in sports as an important indicator of child responsive governance</a:t>
            </a:r>
          </a:p>
          <a:p>
            <a:pPr lvl="1"/>
            <a:endParaRPr lang="en-US" sz="3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20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4320" y="1930400"/>
            <a:ext cx="47548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 smtClean="0">
                <a:solidFill>
                  <a:schemeClr val="bg1"/>
                </a:solidFill>
              </a:rPr>
              <a:t>Other projects / tasks assigned by RDPR</a:t>
            </a:r>
            <a:endParaRPr lang="en-IN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0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0" y="-261775"/>
            <a:ext cx="5796742" cy="1551573"/>
          </a:xfrm>
        </p:spPr>
        <p:txBody>
          <a:bodyPr/>
          <a:lstStyle/>
          <a:p>
            <a:r>
              <a:rPr lang="en-US" sz="3600" dirty="0" smtClean="0"/>
              <a:t>Proposals for Funding for Rural Libraries</a:t>
            </a:r>
            <a:endParaRPr lang="en-US" sz="36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308" y="1930400"/>
            <a:ext cx="6982691" cy="1645944"/>
          </a:xfrm>
        </p:spPr>
        <p:txBody>
          <a:bodyPr>
            <a:noAutofit/>
          </a:bodyPr>
          <a:lstStyle/>
          <a:p>
            <a:pPr lvl="1"/>
            <a:r>
              <a:rPr lang="en-US" sz="3000" b="1" dirty="0" smtClean="0"/>
              <a:t>Team members wrote 6-8 proposals for funding of Rural Libraries</a:t>
            </a:r>
          </a:p>
          <a:p>
            <a:pPr lvl="2"/>
            <a:r>
              <a:rPr lang="en-US" sz="2800" b="1" dirty="0" smtClean="0"/>
              <a:t>Preparatory work</a:t>
            </a:r>
          </a:p>
          <a:p>
            <a:pPr lvl="2"/>
            <a:r>
              <a:rPr lang="en-US" sz="2800" b="1" dirty="0" smtClean="0"/>
              <a:t>Research</a:t>
            </a:r>
          </a:p>
          <a:p>
            <a:pPr lvl="2"/>
            <a:r>
              <a:rPr lang="en-US" sz="2800" b="1" dirty="0" smtClean="0"/>
              <a:t>Budgets</a:t>
            </a:r>
          </a:p>
          <a:p>
            <a:pPr lvl="2"/>
            <a:r>
              <a:rPr lang="en-US" sz="2800" b="1" dirty="0" smtClean="0"/>
              <a:t>Revisions based on feedback</a:t>
            </a:r>
          </a:p>
          <a:p>
            <a:pPr lvl="2"/>
            <a:endParaRPr lang="en-US" sz="2800" b="1" dirty="0" smtClean="0"/>
          </a:p>
          <a:p>
            <a:pPr lvl="1"/>
            <a:r>
              <a:rPr lang="en-US" sz="3000" b="1" dirty="0" smtClean="0"/>
              <a:t>Assisted the Minister’s office to develop CSR proposals for funding</a:t>
            </a:r>
          </a:p>
          <a:p>
            <a:pPr marL="0" indent="0">
              <a:buNone/>
            </a:pPr>
            <a:r>
              <a:rPr lang="en-US" sz="3200" b="1" dirty="0"/>
              <a:t>	</a:t>
            </a:r>
            <a:endParaRPr lang="en-US" sz="3200" b="1" dirty="0" smtClean="0"/>
          </a:p>
          <a:p>
            <a:pPr lvl="2"/>
            <a:endParaRPr lang="en-US" sz="2800" b="1" dirty="0"/>
          </a:p>
          <a:p>
            <a:pPr lvl="2"/>
            <a:endParaRPr lang="en-US" sz="2800" b="1" dirty="0" smtClean="0"/>
          </a:p>
          <a:p>
            <a:pPr lvl="1"/>
            <a:endParaRPr lang="en-US" sz="3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4320" y="1930400"/>
            <a:ext cx="47548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 smtClean="0">
                <a:solidFill>
                  <a:schemeClr val="bg1"/>
                </a:solidFill>
              </a:rPr>
              <a:t>Other projects / tasks assigned by RDPR</a:t>
            </a:r>
            <a:endParaRPr lang="en-IN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1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0" y="-261775"/>
            <a:ext cx="5796742" cy="1551573"/>
          </a:xfrm>
        </p:spPr>
        <p:txBody>
          <a:bodyPr/>
          <a:lstStyle/>
          <a:p>
            <a:r>
              <a:rPr lang="en-US" sz="3600" dirty="0" smtClean="0"/>
              <a:t>Document Preparation</a:t>
            </a:r>
            <a:endParaRPr lang="en-US" sz="36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618" y="1930400"/>
            <a:ext cx="7361382" cy="1645944"/>
          </a:xfrm>
        </p:spPr>
        <p:txBody>
          <a:bodyPr>
            <a:noAutofit/>
          </a:bodyPr>
          <a:lstStyle/>
          <a:p>
            <a:pPr lvl="1"/>
            <a:r>
              <a:rPr lang="en-US" sz="3000" b="1" dirty="0" smtClean="0"/>
              <a:t>Team members participate in: </a:t>
            </a:r>
          </a:p>
          <a:p>
            <a:pPr lvl="1"/>
            <a:endParaRPr lang="en-US" sz="3000" b="1" dirty="0" smtClean="0"/>
          </a:p>
          <a:p>
            <a:pPr lvl="1"/>
            <a:r>
              <a:rPr lang="en-US" sz="3000" b="1" dirty="0" smtClean="0"/>
              <a:t>Government Order Preparation</a:t>
            </a:r>
          </a:p>
          <a:p>
            <a:pPr lvl="1"/>
            <a:endParaRPr lang="en-US" sz="3000" b="1" dirty="0" smtClean="0"/>
          </a:p>
          <a:p>
            <a:pPr lvl="1"/>
            <a:r>
              <a:rPr lang="en-US" sz="3000" b="1" dirty="0" smtClean="0"/>
              <a:t>1 or 2-day long “</a:t>
            </a:r>
            <a:r>
              <a:rPr lang="en-US" sz="3000" b="1" dirty="0" err="1" smtClean="0"/>
              <a:t>WriteShops</a:t>
            </a:r>
            <a:r>
              <a:rPr lang="en-US" sz="3000" b="1" dirty="0" smtClean="0"/>
              <a:t>” for various documents and project specifications</a:t>
            </a:r>
          </a:p>
          <a:p>
            <a:pPr lvl="1"/>
            <a:endParaRPr lang="en-US" sz="3000" b="1" dirty="0" smtClean="0"/>
          </a:p>
          <a:p>
            <a:pPr lvl="1"/>
            <a:r>
              <a:rPr lang="en-US" sz="3000" b="1" dirty="0" smtClean="0"/>
              <a:t>Coordination with NGOs assisting the Government with the above</a:t>
            </a:r>
            <a:endParaRPr lang="en-US" sz="2800" b="1" dirty="0" smtClean="0"/>
          </a:p>
          <a:p>
            <a:pPr lvl="2"/>
            <a:endParaRPr lang="en-US" sz="2800" b="1" dirty="0"/>
          </a:p>
          <a:p>
            <a:pPr lvl="2"/>
            <a:endParaRPr lang="en-US" sz="2800" b="1" dirty="0" smtClean="0"/>
          </a:p>
          <a:p>
            <a:pPr lvl="1"/>
            <a:endParaRPr lang="en-US" sz="3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4320" y="1930400"/>
            <a:ext cx="47548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 smtClean="0">
                <a:solidFill>
                  <a:schemeClr val="bg1"/>
                </a:solidFill>
              </a:rPr>
              <a:t>Other projects / tasks assigned by RDPR</a:t>
            </a:r>
            <a:endParaRPr lang="en-IN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0" y="-261775"/>
            <a:ext cx="5796742" cy="1551573"/>
          </a:xfrm>
        </p:spPr>
        <p:txBody>
          <a:bodyPr/>
          <a:lstStyle/>
          <a:p>
            <a:r>
              <a:rPr lang="en-US" sz="3600" dirty="0" smtClean="0"/>
              <a:t>Review of NGO Proposals to the Department</a:t>
            </a:r>
            <a:endParaRPr lang="en-US" sz="36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618" y="1930400"/>
            <a:ext cx="7361382" cy="1645944"/>
          </a:xfrm>
        </p:spPr>
        <p:txBody>
          <a:bodyPr>
            <a:noAutofit/>
          </a:bodyPr>
          <a:lstStyle/>
          <a:p>
            <a:pPr lvl="1"/>
            <a:r>
              <a:rPr lang="en-US" sz="3000" b="1" dirty="0" smtClean="0"/>
              <a:t>Commissioner asks CRISP to evaluate NGO proposals to the Department for various initiatives: </a:t>
            </a:r>
          </a:p>
          <a:p>
            <a:pPr lvl="1"/>
            <a:r>
              <a:rPr lang="en-US" sz="3000" b="1" dirty="0" smtClean="0"/>
              <a:t>Assess service offered by the NGO</a:t>
            </a:r>
          </a:p>
          <a:p>
            <a:pPr lvl="1"/>
            <a:r>
              <a:rPr lang="en-US" sz="3000" b="1" dirty="0" smtClean="0"/>
              <a:t>Evaluate the proposal on various parameters</a:t>
            </a:r>
          </a:p>
          <a:p>
            <a:pPr lvl="1"/>
            <a:r>
              <a:rPr lang="en-US" sz="3000" b="1" dirty="0" smtClean="0"/>
              <a:t>Assist the department in discussions with the NGO on implementation</a:t>
            </a:r>
            <a:endParaRPr lang="en-US" sz="2800" b="1" dirty="0" smtClean="0"/>
          </a:p>
          <a:p>
            <a:pPr lvl="2"/>
            <a:endParaRPr lang="en-US" sz="2800" b="1" dirty="0"/>
          </a:p>
          <a:p>
            <a:pPr lvl="2"/>
            <a:endParaRPr lang="en-US" sz="2800" b="1" dirty="0" smtClean="0"/>
          </a:p>
          <a:p>
            <a:pPr lvl="1"/>
            <a:endParaRPr lang="en-US" sz="3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4320" y="1930400"/>
            <a:ext cx="47548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 smtClean="0">
                <a:solidFill>
                  <a:schemeClr val="bg1"/>
                </a:solidFill>
              </a:rPr>
              <a:t>Other projects / tasks assigned by RDPR</a:t>
            </a:r>
            <a:endParaRPr lang="en-IN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9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0B770E-507E-4361-9D91-5007702BFC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5775" y="180109"/>
            <a:ext cx="8801104" cy="71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We started a</a:t>
            </a:r>
            <a:r>
              <a:rPr lang="en-US" sz="2400" dirty="0" smtClean="0">
                <a:ea typeface="+mn-ea"/>
                <a:cs typeface="+mn-cs"/>
              </a:rPr>
              <a:t>n excel sheet to document tasks given to us by the Commissioner’s office or the ACS. </a:t>
            </a:r>
            <a:endParaRPr kumimoji="0" lang="en-US" sz="24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0BEB88-12D3-41F1-B6BA-706EF7480F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8938" y="6581775"/>
            <a:ext cx="373062" cy="206375"/>
          </a:xfrm>
        </p:spPr>
        <p:txBody>
          <a:bodyPr/>
          <a:lstStyle/>
          <a:p>
            <a:fld id="{03DC2DEF-D2FE-4B45-ABA4-9F153FD1C98A}" type="slidenum">
              <a:rPr lang="en-US" smtClean="0"/>
              <a:t>24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187" t="9609" r="18378" b="7340"/>
          <a:stretch/>
        </p:blipFill>
        <p:spPr>
          <a:xfrm>
            <a:off x="1444105" y="802640"/>
            <a:ext cx="10167371" cy="605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7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492" y="517237"/>
            <a:ext cx="6068290" cy="1551573"/>
          </a:xfrm>
        </p:spPr>
        <p:txBody>
          <a:bodyPr/>
          <a:lstStyle/>
          <a:p>
            <a:r>
              <a:rPr lang="en-US" sz="3600" dirty="0" smtClean="0"/>
              <a:t>Field Visits – A Critical Learning Tool for the Fellows</a:t>
            </a:r>
            <a:endParaRPr lang="en-US" sz="36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618" y="2242566"/>
            <a:ext cx="7361382" cy="1645944"/>
          </a:xfrm>
        </p:spPr>
        <p:txBody>
          <a:bodyPr>
            <a:noAutofit/>
          </a:bodyPr>
          <a:lstStyle/>
          <a:p>
            <a:pPr lvl="1"/>
            <a:r>
              <a:rPr lang="en-US" sz="2800" b="1" dirty="0" smtClean="0"/>
              <a:t>The team visited: </a:t>
            </a:r>
          </a:p>
          <a:p>
            <a:pPr lvl="1"/>
            <a:endParaRPr lang="en-US" sz="2800" b="1" dirty="0"/>
          </a:p>
          <a:p>
            <a:pPr lvl="1"/>
            <a:r>
              <a:rPr lang="en-US" sz="2800" b="1" dirty="0" smtClean="0"/>
              <a:t>21 Districts | 39 Taluks |67 Gram Panchayats</a:t>
            </a:r>
            <a:endParaRPr lang="en-US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3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4456" t="12082" r="33491" b="8760"/>
          <a:stretch/>
        </p:blipFill>
        <p:spPr>
          <a:xfrm>
            <a:off x="723207" y="1209964"/>
            <a:ext cx="3635179" cy="5049854"/>
          </a:xfrm>
          <a:prstGeom prst="rect">
            <a:avLst/>
          </a:prstGeom>
          <a:ln w="53975">
            <a:solidFill>
              <a:schemeClr val="accent1"/>
            </a:solidFill>
          </a:ln>
        </p:spPr>
      </p:pic>
      <p:grpSp>
        <p:nvGrpSpPr>
          <p:cNvPr id="22" name="Group 21"/>
          <p:cNvGrpSpPr/>
          <p:nvPr/>
        </p:nvGrpSpPr>
        <p:grpSpPr>
          <a:xfrm>
            <a:off x="5280430" y="4176623"/>
            <a:ext cx="2599112" cy="822036"/>
            <a:chOff x="5280430" y="4176623"/>
            <a:chExt cx="2599112" cy="822036"/>
          </a:xfrm>
        </p:grpSpPr>
        <p:sp>
          <p:nvSpPr>
            <p:cNvPr id="10" name="Oval 9"/>
            <p:cNvSpPr/>
            <p:nvPr/>
          </p:nvSpPr>
          <p:spPr>
            <a:xfrm>
              <a:off x="5280430" y="4176623"/>
              <a:ext cx="2401454" cy="822036"/>
            </a:xfrm>
            <a:prstGeom prst="ellipse">
              <a:avLst/>
            </a:prstGeom>
            <a:solidFill>
              <a:srgbClr val="23B797">
                <a:alpha val="6549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68851" y="4424647"/>
              <a:ext cx="2410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b="1" dirty="0" smtClean="0">
                  <a:latin typeface="Arial Black" panose="020B0A04020102020204" pitchFamily="34" charset="0"/>
                </a:rPr>
                <a:t>35 SWM Teams</a:t>
              </a:r>
              <a:endParaRPr lang="en-IN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361382" y="5351866"/>
            <a:ext cx="2700713" cy="822036"/>
            <a:chOff x="7239462" y="5648897"/>
            <a:chExt cx="2700713" cy="822036"/>
          </a:xfrm>
        </p:grpSpPr>
        <p:sp>
          <p:nvSpPr>
            <p:cNvPr id="18" name="Oval 17"/>
            <p:cNvSpPr/>
            <p:nvPr/>
          </p:nvSpPr>
          <p:spPr>
            <a:xfrm>
              <a:off x="7239462" y="5648897"/>
              <a:ext cx="2401454" cy="822036"/>
            </a:xfrm>
            <a:prstGeom prst="ellipse">
              <a:avLst/>
            </a:prstGeom>
            <a:solidFill>
              <a:schemeClr val="accent5">
                <a:lumMod val="75000"/>
                <a:alpha val="6549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29484" y="5853418"/>
              <a:ext cx="2410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b="1" dirty="0" smtClean="0">
                  <a:latin typeface="Arial Black" panose="020B0A04020102020204" pitchFamily="34" charset="0"/>
                </a:rPr>
                <a:t>51 Libraries</a:t>
              </a:r>
              <a:endParaRPr lang="en-IN" b="1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9640916" y="4290724"/>
            <a:ext cx="2401454" cy="822036"/>
          </a:xfrm>
          <a:prstGeom prst="ellipse">
            <a:avLst/>
          </a:prstGeom>
          <a:solidFill>
            <a:srgbClr val="0070C0">
              <a:alpha val="6549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16 Crèches</a:t>
            </a:r>
            <a:endParaRPr lang="en-IN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14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492" y="517237"/>
            <a:ext cx="6068290" cy="1551573"/>
          </a:xfrm>
        </p:spPr>
        <p:txBody>
          <a:bodyPr/>
          <a:lstStyle/>
          <a:p>
            <a:r>
              <a:rPr lang="en-US" sz="3600" dirty="0" smtClean="0"/>
              <a:t>Field Visits – A Critical Learning Tool for the Fellows</a:t>
            </a:r>
            <a:endParaRPr lang="en-US" sz="36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618" y="2962410"/>
            <a:ext cx="7361382" cy="1645944"/>
          </a:xfrm>
        </p:spPr>
        <p:txBody>
          <a:bodyPr>
            <a:noAutofit/>
          </a:bodyPr>
          <a:lstStyle/>
          <a:p>
            <a:pPr lvl="1"/>
            <a:r>
              <a:rPr lang="en-US" sz="3200" b="1" dirty="0" smtClean="0"/>
              <a:t>Learnings from the field are reflected in the reports produced by the team</a:t>
            </a:r>
          </a:p>
          <a:p>
            <a:pPr lvl="1"/>
            <a:endParaRPr lang="en-US" sz="3200" b="1" dirty="0"/>
          </a:p>
          <a:p>
            <a:pPr lvl="2"/>
            <a:r>
              <a:rPr lang="en-US" sz="3000" b="1" dirty="0" smtClean="0"/>
              <a:t>RDPR is operationalizing some of the recommendations based on field  level findings</a:t>
            </a:r>
          </a:p>
          <a:p>
            <a:pPr lvl="2"/>
            <a:r>
              <a:rPr lang="en-US" sz="3000" b="1" dirty="0" smtClean="0"/>
              <a:t>Now commissioned other smaller evaluation projects</a:t>
            </a:r>
            <a:endParaRPr lang="en-US" sz="3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4</a:t>
            </a:fld>
            <a:endParaRPr lang="en-US" dirty="0"/>
          </a:p>
        </p:txBody>
      </p:sp>
      <p:pic>
        <p:nvPicPr>
          <p:cNvPr id="14" name="Picture 13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999"/>
            <a:ext cx="2438400" cy="3168073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15" name="Picture 14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6" y="3066213"/>
            <a:ext cx="2540000" cy="2918950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4440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0" y="-261775"/>
            <a:ext cx="5796742" cy="1551573"/>
          </a:xfrm>
        </p:spPr>
        <p:txBody>
          <a:bodyPr/>
          <a:lstStyle/>
          <a:p>
            <a:r>
              <a:rPr lang="en-US" sz="3600" dirty="0" smtClean="0"/>
              <a:t>Gratitude</a:t>
            </a:r>
            <a:endParaRPr lang="en-US" sz="36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618" y="1625600"/>
            <a:ext cx="7361382" cy="1645944"/>
          </a:xfrm>
        </p:spPr>
        <p:txBody>
          <a:bodyPr>
            <a:noAutofit/>
          </a:bodyPr>
          <a:lstStyle/>
          <a:p>
            <a:pPr lvl="1"/>
            <a:endParaRPr lang="en-US" sz="3000" b="1" dirty="0"/>
          </a:p>
          <a:p>
            <a:pPr lvl="1"/>
            <a:r>
              <a:rPr lang="en-US" sz="3000" b="1" dirty="0" smtClean="0"/>
              <a:t>The Karnataka Team thanks our mentors for their continued and in-depth engagement with the team on all aspects of our work</a:t>
            </a:r>
          </a:p>
          <a:p>
            <a:pPr lvl="1"/>
            <a:endParaRPr lang="en-US" sz="3000" b="1" dirty="0"/>
          </a:p>
          <a:p>
            <a:pPr lvl="1"/>
            <a:r>
              <a:rPr lang="en-US" sz="3000" b="1" dirty="0" smtClean="0"/>
              <a:t>They are available not just on the weekly meetings, but any time we want to run an idea or a situation by them for feedback and advice. </a:t>
            </a:r>
            <a:endParaRPr lang="en-US" sz="2800" b="1" dirty="0" smtClean="0"/>
          </a:p>
          <a:p>
            <a:pPr lvl="2"/>
            <a:endParaRPr lang="en-US" sz="2800" b="1" dirty="0"/>
          </a:p>
          <a:p>
            <a:pPr lvl="2"/>
            <a:endParaRPr lang="en-US" sz="2800" b="1" dirty="0" smtClean="0"/>
          </a:p>
          <a:p>
            <a:pPr lvl="1"/>
            <a:endParaRPr lang="en-US" sz="3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4320" y="1930400"/>
            <a:ext cx="4754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 smtClean="0">
                <a:solidFill>
                  <a:schemeClr val="bg1"/>
                </a:solidFill>
              </a:rPr>
              <a:t>Weekly Meetings / Mentoring</a:t>
            </a:r>
            <a:endParaRPr lang="en-IN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7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618" y="1130642"/>
            <a:ext cx="7361382" cy="1645944"/>
          </a:xfrm>
        </p:spPr>
        <p:txBody>
          <a:bodyPr>
            <a:noAutofit/>
          </a:bodyPr>
          <a:lstStyle/>
          <a:p>
            <a:pPr lvl="1"/>
            <a:r>
              <a:rPr lang="en-US" sz="3000" b="1" dirty="0" smtClean="0"/>
              <a:t>Submitted the Concurrent Evaluation report in July. </a:t>
            </a:r>
          </a:p>
          <a:p>
            <a:pPr lvl="1"/>
            <a:r>
              <a:rPr lang="en-US" sz="3000" b="1" dirty="0" smtClean="0"/>
              <a:t>Discussed with Commissioner</a:t>
            </a:r>
          </a:p>
          <a:p>
            <a:pPr lvl="2"/>
            <a:r>
              <a:rPr lang="en-US" sz="2800" b="1" dirty="0" smtClean="0"/>
              <a:t>Signs of </a:t>
            </a:r>
            <a:r>
              <a:rPr lang="en-US" sz="2800" b="1" dirty="0" smtClean="0"/>
              <a:t>implementing recommendations</a:t>
            </a:r>
          </a:p>
          <a:p>
            <a:pPr lvl="2"/>
            <a:endParaRPr lang="en-US" sz="2800" b="1" dirty="0" smtClean="0"/>
          </a:p>
          <a:p>
            <a:pPr lvl="1"/>
            <a:r>
              <a:rPr lang="en-US" sz="3000" b="1" dirty="0" smtClean="0"/>
              <a:t>NGO tie ups being planned for some key recommendations like:</a:t>
            </a:r>
          </a:p>
          <a:p>
            <a:pPr lvl="2"/>
            <a:r>
              <a:rPr lang="en-US" sz="2800" b="1" dirty="0" smtClean="0"/>
              <a:t> additional libraries in smaller villages to mitigate distance and transport issues</a:t>
            </a:r>
          </a:p>
          <a:p>
            <a:pPr lvl="2"/>
            <a:r>
              <a:rPr lang="en-US" sz="2800" b="1" dirty="0" smtClean="0"/>
              <a:t> librarian upskilling and, </a:t>
            </a:r>
          </a:p>
          <a:p>
            <a:pPr lvl="2"/>
            <a:r>
              <a:rPr lang="en-US" sz="2800" b="1" dirty="0" smtClean="0"/>
              <a:t>replenishment of books. </a:t>
            </a:r>
            <a:endParaRPr lang="en-US" sz="2800" b="1" dirty="0" smtClean="0"/>
          </a:p>
          <a:p>
            <a:pPr marL="457200" lvl="1" indent="0">
              <a:buNone/>
            </a:pPr>
            <a:r>
              <a:rPr lang="en-US" sz="3000" b="1" dirty="0" smtClean="0"/>
              <a:t> </a:t>
            </a:r>
            <a:endParaRPr lang="en-US" sz="3000" b="1" dirty="0" smtClean="0"/>
          </a:p>
          <a:p>
            <a:pPr lvl="1"/>
            <a:endParaRPr lang="en-US" sz="3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9738" y="1130642"/>
            <a:ext cx="4754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 smtClean="0">
                <a:solidFill>
                  <a:schemeClr val="bg1"/>
                </a:solidFill>
              </a:rPr>
              <a:t>Evaluation of Rural Libraries</a:t>
            </a:r>
            <a:endParaRPr lang="en-IN" sz="44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3977352B-4183-2164-09ED-13BFC2AED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077" y="2776586"/>
            <a:ext cx="2210705" cy="2684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632754" y="5620327"/>
            <a:ext cx="14429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chemeClr val="bg1"/>
                </a:solidFill>
                <a:hlinkClick r:id="rId2"/>
              </a:rPr>
              <a:t>Link to Report </a:t>
            </a:r>
            <a:endParaRPr lang="en-I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618" y="1130642"/>
            <a:ext cx="7361382" cy="1645944"/>
          </a:xfrm>
        </p:spPr>
        <p:txBody>
          <a:bodyPr>
            <a:noAutofit/>
          </a:bodyPr>
          <a:lstStyle/>
          <a:p>
            <a:pPr lvl="1"/>
            <a:r>
              <a:rPr lang="en-US" sz="3000" b="1" dirty="0" smtClean="0"/>
              <a:t>Larger Outcome evaluation (mentioned in the </a:t>
            </a:r>
            <a:r>
              <a:rPr lang="en-US" sz="3000" b="1" dirty="0" err="1" smtClean="0"/>
              <a:t>MoU</a:t>
            </a:r>
            <a:r>
              <a:rPr lang="en-US" sz="3000" b="1" dirty="0" smtClean="0"/>
              <a:t>) is in the works. </a:t>
            </a:r>
          </a:p>
          <a:p>
            <a:pPr lvl="2"/>
            <a:r>
              <a:rPr lang="en-US" sz="2600" b="1" dirty="0" smtClean="0"/>
              <a:t>Theory of Change and </a:t>
            </a:r>
            <a:r>
              <a:rPr lang="en-US" sz="2600" b="1" dirty="0" err="1" smtClean="0"/>
              <a:t>Logframe</a:t>
            </a:r>
            <a:r>
              <a:rPr lang="en-US" sz="2600" b="1" dirty="0" smtClean="0"/>
              <a:t> submitted for internal review</a:t>
            </a:r>
          </a:p>
          <a:p>
            <a:pPr lvl="2"/>
            <a:r>
              <a:rPr lang="en-US" sz="2600" b="1" dirty="0" smtClean="0"/>
              <a:t>Draft Questionnaire undergoing revisions. </a:t>
            </a:r>
          </a:p>
          <a:p>
            <a:pPr lvl="2"/>
            <a:endParaRPr lang="en-US" sz="2600" b="1" dirty="0"/>
          </a:p>
          <a:p>
            <a:pPr lvl="1"/>
            <a:r>
              <a:rPr lang="en-US" sz="2800" b="1" dirty="0" smtClean="0"/>
              <a:t>Concurrent evaluation of Digital Libraries (implemented by </a:t>
            </a:r>
            <a:r>
              <a:rPr lang="en-US" sz="2800" b="1" dirty="0" err="1" smtClean="0"/>
              <a:t>Sikshana</a:t>
            </a:r>
            <a:r>
              <a:rPr lang="en-US" sz="2800" b="1" dirty="0" smtClean="0"/>
              <a:t> Foundation with Dell Foundation Grant)</a:t>
            </a:r>
          </a:p>
          <a:p>
            <a:pPr lvl="1"/>
            <a:endParaRPr lang="en-US" sz="2800" b="1" dirty="0" smtClean="0"/>
          </a:p>
          <a:p>
            <a:pPr lvl="1"/>
            <a:r>
              <a:rPr lang="en-US" sz="2800" b="1" dirty="0" smtClean="0"/>
              <a:t>We are currently working on this – focus is on field level insights to inform scale up </a:t>
            </a:r>
            <a:endParaRPr lang="en-US" sz="2800" b="1" dirty="0" smtClean="0"/>
          </a:p>
          <a:p>
            <a:pPr marL="457200" lvl="1" indent="0">
              <a:buNone/>
            </a:pPr>
            <a:r>
              <a:rPr lang="en-US" sz="3000" b="1" dirty="0" smtClean="0"/>
              <a:t> </a:t>
            </a:r>
            <a:endParaRPr lang="en-US" sz="3000" b="1" dirty="0" smtClean="0"/>
          </a:p>
          <a:p>
            <a:pPr lvl="1"/>
            <a:endParaRPr lang="en-US" sz="3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7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12043" y="76224"/>
            <a:ext cx="4754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 smtClean="0">
                <a:solidFill>
                  <a:schemeClr val="bg1"/>
                </a:solidFill>
              </a:rPr>
              <a:t>Evaluation of Rural Libraries</a:t>
            </a:r>
            <a:endParaRPr lang="en-IN" sz="4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9850"/>
            <a:ext cx="5148680" cy="384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6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618" y="1130642"/>
            <a:ext cx="7361382" cy="1645944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3000" b="1" dirty="0" smtClean="0"/>
              <a:t> </a:t>
            </a:r>
            <a:endParaRPr lang="en-US" sz="3000" b="1" dirty="0" smtClean="0"/>
          </a:p>
          <a:p>
            <a:pPr lvl="1"/>
            <a:endParaRPr lang="en-US" sz="3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7357" y="931248"/>
            <a:ext cx="4754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 smtClean="0">
                <a:solidFill>
                  <a:schemeClr val="bg1"/>
                </a:solidFill>
              </a:rPr>
              <a:t>Evaluation of NREGA Crèches</a:t>
            </a:r>
            <a:endParaRPr lang="en-IN" sz="44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59D6CF-6456-A0CC-B5C3-5E4A887FC9B4}"/>
              </a:ext>
            </a:extLst>
          </p:cNvPr>
          <p:cNvSpPr txBox="1"/>
          <p:nvPr/>
        </p:nvSpPr>
        <p:spPr>
          <a:xfrm>
            <a:off x="1505528" y="5512323"/>
            <a:ext cx="194887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hlinkClick r:id="rId2"/>
              </a:rPr>
              <a:t>Link to Report</a:t>
            </a:r>
            <a:endParaRPr lang="en-IN" sz="1200" b="1" dirty="0"/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D1207615-5E91-1486-118E-F8FBE78A8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978" y="2494065"/>
            <a:ext cx="2339272" cy="291097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 txBox="1">
            <a:spLocks/>
          </p:cNvSpPr>
          <p:nvPr/>
        </p:nvSpPr>
        <p:spPr>
          <a:xfrm>
            <a:off x="4916054" y="1030945"/>
            <a:ext cx="7361382" cy="1645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000" b="1" dirty="0" smtClean="0"/>
              <a:t>RDPR launched Pilot Crèches in 2022 (two in each district)</a:t>
            </a:r>
          </a:p>
          <a:p>
            <a:pPr lvl="1"/>
            <a:endParaRPr lang="en-US" sz="3000" b="1" dirty="0"/>
          </a:p>
          <a:p>
            <a:pPr lvl="1"/>
            <a:r>
              <a:rPr lang="en-US" sz="3000" b="1" dirty="0" smtClean="0"/>
              <a:t>Field insights on how the pilot crèches were functioning. </a:t>
            </a:r>
          </a:p>
          <a:p>
            <a:pPr lvl="1"/>
            <a:endParaRPr lang="en-US" sz="3000" b="1" dirty="0" smtClean="0"/>
          </a:p>
          <a:p>
            <a:pPr lvl="1"/>
            <a:r>
              <a:rPr lang="en-US" sz="3000" b="1" dirty="0" smtClean="0"/>
              <a:t>Not all were functioning; we visited 16 and reported to the department in June</a:t>
            </a:r>
          </a:p>
          <a:p>
            <a:pPr lvl="1"/>
            <a:endParaRPr lang="en-US" sz="3000" b="1" dirty="0"/>
          </a:p>
          <a:p>
            <a:pPr lvl="1"/>
            <a:r>
              <a:rPr lang="en-US" sz="3000" b="1" dirty="0" smtClean="0"/>
              <a:t>The findings will inform the current roll out of 4000 crèches (in four phases). </a:t>
            </a:r>
            <a:endParaRPr lang="en-US" sz="2800" b="1" dirty="0" smtClean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3000" b="1" dirty="0" smtClean="0"/>
              <a:t> </a:t>
            </a:r>
          </a:p>
          <a:p>
            <a:pPr lvl="1"/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84556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618" y="1130642"/>
            <a:ext cx="7361382" cy="1645944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3000" b="1" dirty="0" smtClean="0"/>
              <a:t> </a:t>
            </a:r>
            <a:endParaRPr lang="en-US" sz="3000" b="1" dirty="0" smtClean="0"/>
          </a:p>
          <a:p>
            <a:pPr lvl="1"/>
            <a:endParaRPr lang="en-US" sz="3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5065" y="163420"/>
            <a:ext cx="4754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 smtClean="0">
                <a:solidFill>
                  <a:schemeClr val="bg1"/>
                </a:solidFill>
              </a:rPr>
              <a:t>Evaluation of NREGA Crèches – Baseline Study</a:t>
            </a:r>
            <a:endParaRPr lang="en-IN" sz="4000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1D6EB617-E017-4B26-9576-8578E948979A}"/>
              </a:ext>
            </a:extLst>
          </p:cNvPr>
          <p:cNvSpPr txBox="1">
            <a:spLocks/>
          </p:cNvSpPr>
          <p:nvPr/>
        </p:nvSpPr>
        <p:spPr>
          <a:xfrm>
            <a:off x="4916054" y="1030945"/>
            <a:ext cx="7361382" cy="1645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000" b="1" dirty="0" smtClean="0"/>
              <a:t>This year, RDPR hopes to roll out 4000 crèches in rural areas</a:t>
            </a:r>
          </a:p>
          <a:p>
            <a:pPr lvl="1"/>
            <a:endParaRPr lang="en-US" sz="3000" b="1" dirty="0"/>
          </a:p>
          <a:p>
            <a:pPr lvl="1"/>
            <a:r>
              <a:rPr lang="en-US" sz="3000" b="1" dirty="0" smtClean="0"/>
              <a:t>Baseline study in a sample of the Gram Panchayats slated for the first phase of roll out shortly</a:t>
            </a:r>
          </a:p>
          <a:p>
            <a:pPr lvl="1"/>
            <a:endParaRPr lang="en-US" sz="3000" b="1" dirty="0"/>
          </a:p>
          <a:p>
            <a:pPr lvl="1"/>
            <a:r>
              <a:rPr lang="en-US" sz="3000" b="1" dirty="0" smtClean="0"/>
              <a:t>Theory of Change and Questionnaire are ready and have been discussed internally and with the Commissioner</a:t>
            </a:r>
            <a:endParaRPr lang="en-US" sz="2800" b="1" dirty="0" smtClean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3000" b="1" dirty="0" smtClean="0"/>
              <a:t> </a:t>
            </a:r>
          </a:p>
          <a:p>
            <a:pPr lvl="1"/>
            <a:endParaRPr lang="en-US" sz="3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7808"/>
            <a:ext cx="5135417" cy="410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7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MSFT_Fon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T Template_Classic_Bold_Block_01_MS_v5" id="{AA60D5CE-876A-47D1-9228-3D76491083AD}" vid="{07E49AEA-13A3-4305-88B7-82B9D72D09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60C99C-4D9A-4DAB-AA53-E488AEBCAE16}">
  <ds:schemaRefs>
    <ds:schemaRef ds:uri="71af3243-3dd4-4a8d-8c0d-dd76da1f02a5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1B6A5B5-1BEC-4EEA-9356-9BFD758ACB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D1F562-76A4-4CE4-B3CA-758D572E94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 bold block presentation</Template>
  <TotalTime>0</TotalTime>
  <Words>1318</Words>
  <Application>Microsoft Office PowerPoint</Application>
  <PresentationFormat>Widescreen</PresentationFormat>
  <Paragraphs>267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Abadi</vt:lpstr>
      <vt:lpstr>Arial</vt:lpstr>
      <vt:lpstr>Arial Black</vt:lpstr>
      <vt:lpstr>Calibri</vt:lpstr>
      <vt:lpstr>Calibri Light</vt:lpstr>
      <vt:lpstr>Lato</vt:lpstr>
      <vt:lpstr>Lato Light</vt:lpstr>
      <vt:lpstr>Office Theme</vt:lpstr>
      <vt:lpstr>Karnataka Team</vt:lpstr>
      <vt:lpstr>Field Visits – A Critical Learning Tool for the Fellows</vt:lpstr>
      <vt:lpstr>Field Visits – A Critical Learning Tool for the Fellows</vt:lpstr>
      <vt:lpstr>Field Visits – A Critical Learning Tool for the Fellows</vt:lpstr>
      <vt:lpstr>Gratitude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Solid Waste Management (SWM)</vt:lpstr>
      <vt:lpstr>Solid Waste Management (SWM)</vt:lpstr>
      <vt:lpstr>Solid Waste Management (SWM)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Centre for Child Responsive Local Governance</vt:lpstr>
      <vt:lpstr>Proposals for Funding for Rural Libraries</vt:lpstr>
      <vt:lpstr>Document Preparation</vt:lpstr>
      <vt:lpstr>Review of NGO Proposals to the Department</vt:lpstr>
      <vt:lpstr>We started an excel sheet to document tasks given to us by the Commissioner’s office or the ACS.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2023-09-01T04:07:00Z</dcterms:created>
  <dcterms:modified xsi:type="dcterms:W3CDTF">2023-09-03T18:00:10Z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